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60"/>
  </p:notesMasterIdLst>
  <p:sldIdLst>
    <p:sldId id="256" r:id="rId6"/>
    <p:sldId id="257" r:id="rId7"/>
    <p:sldId id="263" r:id="rId8"/>
    <p:sldId id="264" r:id="rId9"/>
    <p:sldId id="265" r:id="rId10"/>
    <p:sldId id="266" r:id="rId11"/>
    <p:sldId id="284" r:id="rId12"/>
    <p:sldId id="287" r:id="rId13"/>
    <p:sldId id="288" r:id="rId14"/>
    <p:sldId id="289" r:id="rId15"/>
    <p:sldId id="290" r:id="rId16"/>
    <p:sldId id="291" r:id="rId17"/>
    <p:sldId id="292" r:id="rId18"/>
    <p:sldId id="293" r:id="rId19"/>
    <p:sldId id="294" r:id="rId20"/>
    <p:sldId id="295" r:id="rId21"/>
    <p:sldId id="267" r:id="rId22"/>
    <p:sldId id="310" r:id="rId23"/>
    <p:sldId id="297" r:id="rId24"/>
    <p:sldId id="296" r:id="rId25"/>
    <p:sldId id="298" r:id="rId26"/>
    <p:sldId id="299" r:id="rId27"/>
    <p:sldId id="300" r:id="rId28"/>
    <p:sldId id="301" r:id="rId29"/>
    <p:sldId id="302" r:id="rId30"/>
    <p:sldId id="303" r:id="rId31"/>
    <p:sldId id="304" r:id="rId32"/>
    <p:sldId id="305" r:id="rId33"/>
    <p:sldId id="306" r:id="rId34"/>
    <p:sldId id="307" r:id="rId35"/>
    <p:sldId id="312" r:id="rId36"/>
    <p:sldId id="313" r:id="rId37"/>
    <p:sldId id="258" r:id="rId38"/>
    <p:sldId id="259" r:id="rId39"/>
    <p:sldId id="260" r:id="rId40"/>
    <p:sldId id="261" r:id="rId41"/>
    <p:sldId id="314" r:id="rId42"/>
    <p:sldId id="315" r:id="rId43"/>
    <p:sldId id="316" r:id="rId44"/>
    <p:sldId id="269" r:id="rId45"/>
    <p:sldId id="282" r:id="rId46"/>
    <p:sldId id="286" r:id="rId47"/>
    <p:sldId id="283" r:id="rId48"/>
    <p:sldId id="308" r:id="rId49"/>
    <p:sldId id="309" r:id="rId50"/>
    <p:sldId id="271" r:id="rId51"/>
    <p:sldId id="272" r:id="rId52"/>
    <p:sldId id="273" r:id="rId53"/>
    <p:sldId id="274" r:id="rId54"/>
    <p:sldId id="275" r:id="rId55"/>
    <p:sldId id="276" r:id="rId56"/>
    <p:sldId id="277" r:id="rId57"/>
    <p:sldId id="278" r:id="rId58"/>
    <p:sldId id="262" r:id="rId59"/>
  </p:sldIdLst>
  <p:sldSz cx="12192000" cy="6858000"/>
  <p:notesSz cx="6858000" cy="9144000"/>
  <p:defaultText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376D3D-4FB7-B471-E13D-D2FC75DA4225}" name="Robert KOMAROMI" initials="RK" userId="S::robert.komaromi@ela.europa.eu::95dbcba3-0b0e-4b14-8035-926fa9e866d0" providerId="AD"/>
  <p188:author id="{79932989-9549-909D-2C61-D57D646A7526}" name="Irene MANDL" initials="IM" userId="S::irene.mandl@ela.europa.eu::4c99accb-a601-4c8e-828f-7deb21e65bf5" providerId="AD"/>
  <p188:author id="{072DFC89-A870-D799-528D-20A85CC400D3}" name="Paulo EMERENCIANO" initials="PE" userId="S::paulo.emerenciano@ela.europa.eu::1f77d6b5-95b8-480c-8e3c-06ebe54b963f" providerId="AD"/>
  <p188:author id="{F1D15792-FC5D-D7D7-421A-DB73CE098F57}" name="Roman BELOVIC" initials="RB" userId="S::roman.belovic@ela.europa.eu::1c44abe4-379b-4ffc-aad1-f7d56fca25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A47"/>
    <a:srgbClr val="FFE90E"/>
    <a:srgbClr val="00038C"/>
    <a:srgbClr val="D4C135"/>
    <a:srgbClr val="081259"/>
    <a:srgbClr val="47EBDE"/>
    <a:srgbClr val="EA9334"/>
    <a:srgbClr val="4A70D1"/>
    <a:srgbClr val="0F9ED5"/>
    <a:srgbClr val="2539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79496B-703B-466E-AE2A-91D6B84E9C74}" v="34" dt="2024-10-23T15:20:39.921"/>
    <p1510:client id="{D79F6D49-3BB1-4933-BE7C-A50E14DF44F3}" v="83" dt="2024-10-23T15:03:34.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3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1392D-A48D-4867-A9AA-066B1F978441}"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E1B0E-584C-45CE-9B1D-3D673733B47C}" type="slidenum">
              <a:rPr lang="en-GB" smtClean="0"/>
              <a:t>‹#›</a:t>
            </a:fld>
            <a:endParaRPr lang="en-GB"/>
          </a:p>
        </p:txBody>
      </p:sp>
    </p:spTree>
    <p:extLst>
      <p:ext uri="{BB962C8B-B14F-4D97-AF65-F5344CB8AC3E}">
        <p14:creationId xmlns:p14="http://schemas.microsoft.com/office/powerpoint/2010/main" val="213655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effectLst/>
                <a:latin typeface="inherit"/>
              </a:rPr>
            </a:br>
            <a:r>
              <a:rPr lang="en-US">
                <a:effectLst/>
                <a:latin typeface="inherit"/>
              </a:rPr>
              <a:t>Since its launch in 1994, EURES has been a network for cooperation between the Commission and the PES to provide information, advice and recruitment or placement for workers and employers, as well as any citizen of the Union wishing to benefit from the principle of the free movement of workers, </a:t>
            </a:r>
            <a:endParaRPr lang="hu-HU">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u-HU">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inherit"/>
              </a:rPr>
              <a:t>As EURES was founded in 1994 and we are now in 2024 - EURES is a 30-year-old network supporting the free movement of workers initiative</a:t>
            </a:r>
            <a:r>
              <a:rPr lang="hu-HU">
                <a:effectLst/>
                <a:latin typeface="inherit"/>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inherit"/>
            </a:endParaRPr>
          </a:p>
        </p:txBody>
      </p:sp>
      <p:sp>
        <p:nvSpPr>
          <p:cNvPr id="4" name="Slide Number Placeholder 3"/>
          <p:cNvSpPr>
            <a:spLocks noGrp="1"/>
          </p:cNvSpPr>
          <p:nvPr>
            <p:ph type="sldNum" sz="quarter" idx="5"/>
          </p:nvPr>
        </p:nvSpPr>
        <p:spPr/>
        <p:txBody>
          <a:bodyPr/>
          <a:lstStyle/>
          <a:p>
            <a:fld id="{6EDE1B0E-584C-45CE-9B1D-3D673733B47C}" type="slidenum">
              <a:rPr lang="en-GB" smtClean="0"/>
              <a:t>41</a:t>
            </a:fld>
            <a:endParaRPr lang="en-GB"/>
          </a:p>
        </p:txBody>
      </p:sp>
    </p:spTree>
    <p:extLst>
      <p:ext uri="{BB962C8B-B14F-4D97-AF65-F5344CB8AC3E}">
        <p14:creationId xmlns:p14="http://schemas.microsoft.com/office/powerpoint/2010/main" val="271124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noProof="0"/>
          </a:p>
          <a:p>
            <a:pPr marL="0" indent="0">
              <a:buFont typeface="Wingdings" panose="05000000000000000000" pitchFamily="2" charset="2"/>
              <a:buNone/>
            </a:pPr>
            <a:r>
              <a:rPr lang="hu-HU"/>
              <a:t>+ </a:t>
            </a:r>
          </a:p>
          <a:p>
            <a:pPr marL="0" indent="0">
              <a:buFont typeface="Wingdings" panose="05000000000000000000" pitchFamily="2" charset="2"/>
              <a:buNone/>
            </a:pPr>
            <a:endParaRPr lang="hu-HU"/>
          </a:p>
          <a:p>
            <a:pPr marL="0" indent="0">
              <a:buFont typeface="Wingdings" panose="05000000000000000000" pitchFamily="2" charset="2"/>
              <a:buNone/>
            </a:pPr>
            <a:r>
              <a:rPr lang="en-US"/>
              <a:t>information on </a:t>
            </a:r>
            <a:r>
              <a:rPr lang="en-US" b="1"/>
              <a:t>taxation, work contracts, pension entitlement, health insurance, social security and active </a:t>
            </a:r>
            <a:r>
              <a:rPr lang="en-US" b="1" err="1"/>
              <a:t>labour</a:t>
            </a:r>
            <a:r>
              <a:rPr lang="en-US" b="1"/>
              <a:t> market measures</a:t>
            </a:r>
            <a:r>
              <a:rPr lang="en-US"/>
              <a:t> (e.g. training schemes, employment subsidies, assistance with job search) (Article 26);</a:t>
            </a:r>
          </a:p>
          <a:p>
            <a:pPr marL="0" indent="0">
              <a:buFont typeface="Wingdings" panose="05000000000000000000" pitchFamily="2" charset="2"/>
              <a:buNone/>
            </a:pPr>
            <a:endParaRPr lang="hu-HU"/>
          </a:p>
          <a:p>
            <a:pPr marL="0" indent="0">
              <a:buFont typeface="Wingdings" panose="05000000000000000000" pitchFamily="2" charset="2"/>
              <a:buNone/>
            </a:pPr>
            <a:r>
              <a:rPr lang="hu-HU"/>
              <a:t>G</a:t>
            </a:r>
            <a:r>
              <a:rPr lang="en-US" err="1"/>
              <a:t>uidance</a:t>
            </a:r>
            <a:r>
              <a:rPr lang="en-US"/>
              <a:t> for </a:t>
            </a:r>
            <a:r>
              <a:rPr lang="en-US" b="1"/>
              <a:t>frontier workers </a:t>
            </a:r>
            <a:r>
              <a:rPr lang="en-US"/>
              <a:t>and employers in </a:t>
            </a:r>
            <a:r>
              <a:rPr lang="en-US" b="1"/>
              <a:t>cross-border regions</a:t>
            </a:r>
            <a:r>
              <a:rPr lang="en-US"/>
              <a:t> (Article 27);</a:t>
            </a:r>
            <a:endParaRPr lang="hu-HU"/>
          </a:p>
          <a:p>
            <a:endParaRPr lang="en-GB" noProof="0"/>
          </a:p>
        </p:txBody>
      </p:sp>
      <p:sp>
        <p:nvSpPr>
          <p:cNvPr id="4" name="Slide Number Placeholder 3"/>
          <p:cNvSpPr>
            <a:spLocks noGrp="1"/>
          </p:cNvSpPr>
          <p:nvPr>
            <p:ph type="sldNum" sz="quarter" idx="5"/>
          </p:nvPr>
        </p:nvSpPr>
        <p:spPr/>
        <p:txBody>
          <a:bodyPr/>
          <a:lstStyle/>
          <a:p>
            <a:fld id="{6EDE1B0E-584C-45CE-9B1D-3D673733B47C}" type="slidenum">
              <a:rPr lang="en-GB" smtClean="0"/>
              <a:t>42</a:t>
            </a:fld>
            <a:endParaRPr lang="en-GB"/>
          </a:p>
        </p:txBody>
      </p:sp>
    </p:spTree>
    <p:extLst>
      <p:ext uri="{BB962C8B-B14F-4D97-AF65-F5344CB8AC3E}">
        <p14:creationId xmlns:p14="http://schemas.microsoft.com/office/powerpoint/2010/main" val="105132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The EURES portal is more than a job portal </a:t>
            </a:r>
          </a:p>
          <a:p>
            <a:endParaRPr lang="en-GB" noProof="0"/>
          </a:p>
          <a:p>
            <a:r>
              <a:rPr lang="en-GB" noProof="0"/>
              <a:t>Jobseekers can find EURES advisers in their region, </a:t>
            </a:r>
          </a:p>
          <a:p>
            <a:endParaRPr lang="en-GB" noProof="0"/>
          </a:p>
          <a:p>
            <a:r>
              <a:rPr lang="en-GB" noProof="0"/>
              <a:t>living and working conditions and labour market information in 'plain language' on the portal + in all official EU languages </a:t>
            </a:r>
            <a:endParaRPr lang="hu-HU" noProof="0"/>
          </a:p>
          <a:p>
            <a:endParaRPr lang="hu-HU" noProof="0"/>
          </a:p>
          <a:p>
            <a:r>
              <a:rPr lang="hu-HU" noProof="0"/>
              <a:t>A</a:t>
            </a:r>
            <a:r>
              <a:rPr lang="en-US" noProof="0" err="1"/>
              <a:t>nalysis</a:t>
            </a:r>
            <a:r>
              <a:rPr lang="en-US" noProof="0"/>
              <a:t> on </a:t>
            </a:r>
            <a:r>
              <a:rPr lang="en-US" noProof="0" err="1"/>
              <a:t>labour</a:t>
            </a:r>
            <a:r>
              <a:rPr lang="en-US" noProof="0"/>
              <a:t> shortages and surpluses</a:t>
            </a:r>
            <a:r>
              <a:rPr lang="hu-HU" noProof="0"/>
              <a:t> </a:t>
            </a:r>
          </a:p>
          <a:p>
            <a:endParaRPr lang="en-GB" noProof="0"/>
          </a:p>
          <a:p>
            <a:r>
              <a:rPr lang="en-GB" noProof="0"/>
              <a:t>25 million</a:t>
            </a:r>
            <a:r>
              <a:rPr lang="hu-HU" noProof="0"/>
              <a:t> </a:t>
            </a:r>
            <a:r>
              <a:rPr lang="en-GB" sz="1200">
                <a:effectLst/>
              </a:rPr>
              <a:t>visits</a:t>
            </a:r>
            <a:r>
              <a:rPr lang="en-GB" noProof="0"/>
              <a:t>: </a:t>
            </a:r>
            <a:r>
              <a:rPr lang="hu-HU" noProof="0"/>
              <a:t>more </a:t>
            </a:r>
            <a:r>
              <a:rPr lang="hu-HU" noProof="0" err="1"/>
              <a:t>then</a:t>
            </a:r>
            <a:r>
              <a:rPr lang="hu-HU" noProof="0"/>
              <a:t> </a:t>
            </a:r>
            <a:r>
              <a:rPr lang="en-GB" noProof="0"/>
              <a:t>population of LUX, CZ, AT, SK, and HU …</a:t>
            </a:r>
          </a:p>
        </p:txBody>
      </p:sp>
      <p:sp>
        <p:nvSpPr>
          <p:cNvPr id="4" name="Slide Number Placeholder 3"/>
          <p:cNvSpPr>
            <a:spLocks noGrp="1"/>
          </p:cNvSpPr>
          <p:nvPr>
            <p:ph type="sldNum" sz="quarter" idx="5"/>
          </p:nvPr>
        </p:nvSpPr>
        <p:spPr/>
        <p:txBody>
          <a:bodyPr/>
          <a:lstStyle/>
          <a:p>
            <a:fld id="{6EDE1B0E-584C-45CE-9B1D-3D673733B47C}" type="slidenum">
              <a:rPr lang="en-GB" smtClean="0"/>
              <a:t>43</a:t>
            </a:fld>
            <a:endParaRPr lang="en-GB"/>
          </a:p>
        </p:txBody>
      </p:sp>
    </p:spTree>
    <p:extLst>
      <p:ext uri="{BB962C8B-B14F-4D97-AF65-F5344CB8AC3E}">
        <p14:creationId xmlns:p14="http://schemas.microsoft.com/office/powerpoint/2010/main" val="990238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B47CC2-7B20-6261-6917-F9C673EA5BC2}"/>
              </a:ext>
            </a:extLst>
          </p:cNvPr>
          <p:cNvPicPr>
            <a:picLocks noChangeAspect="1"/>
          </p:cNvPicPr>
          <p:nvPr userDrawn="1"/>
        </p:nvPicPr>
        <p:blipFill>
          <a:blip r:embed="rId2"/>
          <a:stretch>
            <a:fillRect/>
          </a:stretch>
        </p:blipFill>
        <p:spPr>
          <a:xfrm>
            <a:off x="0" y="0"/>
            <a:ext cx="12192000" cy="6918690"/>
          </a:xfrm>
          <a:prstGeom prst="rect">
            <a:avLst/>
          </a:prstGeom>
        </p:spPr>
      </p:pic>
    </p:spTree>
    <p:extLst>
      <p:ext uri="{BB962C8B-B14F-4D97-AF65-F5344CB8AC3E}">
        <p14:creationId xmlns:p14="http://schemas.microsoft.com/office/powerpoint/2010/main" val="773810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58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9358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76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45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89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25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658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3730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137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A0A5B3-383F-A97D-D3D6-57A31229D0F8}"/>
              </a:ext>
            </a:extLst>
          </p:cNvPr>
          <p:cNvPicPr>
            <a:picLocks noChangeAspect="1"/>
          </p:cNvPicPr>
          <p:nvPr userDrawn="1"/>
        </p:nvPicPr>
        <p:blipFill>
          <a:blip r:embed="rId2"/>
          <a:stretch>
            <a:fillRect/>
          </a:stretch>
        </p:blipFill>
        <p:spPr>
          <a:xfrm>
            <a:off x="6350334" y="5962650"/>
            <a:ext cx="5422566" cy="698500"/>
          </a:xfrm>
          <a:prstGeom prst="rect">
            <a:avLst/>
          </a:prstGeom>
        </p:spPr>
      </p:pic>
      <p:sp>
        <p:nvSpPr>
          <p:cNvPr id="6" name="Isosceles Triangle 5">
            <a:extLst>
              <a:ext uri="{FF2B5EF4-FFF2-40B4-BE49-F238E27FC236}">
                <a16:creationId xmlns:a16="http://schemas.microsoft.com/office/drawing/2014/main" id="{F5327B8D-5F04-AA88-BD5A-B46F6C18AE57}"/>
              </a:ext>
            </a:extLst>
          </p:cNvPr>
          <p:cNvSpPr/>
          <p:nvPr userDrawn="1"/>
        </p:nvSpPr>
        <p:spPr>
          <a:xfrm rot="10800000">
            <a:off x="10720510" y="0"/>
            <a:ext cx="1493630" cy="498384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9273580E-F911-16A1-40E6-8028E02F2085}"/>
              </a:ext>
            </a:extLst>
          </p:cNvPr>
          <p:cNvGrpSpPr/>
          <p:nvPr userDrawn="1"/>
        </p:nvGrpSpPr>
        <p:grpSpPr>
          <a:xfrm>
            <a:off x="-1287330" y="-1060171"/>
            <a:ext cx="9979870" cy="8210254"/>
            <a:chOff x="-1302328" y="-1352254"/>
            <a:chExt cx="9979870" cy="8210255"/>
          </a:xfrm>
        </p:grpSpPr>
        <p:sp>
          <p:nvSpPr>
            <p:cNvPr id="11" name="Teardrop 3">
              <a:extLst>
                <a:ext uri="{FF2B5EF4-FFF2-40B4-BE49-F238E27FC236}">
                  <a16:creationId xmlns:a16="http://schemas.microsoft.com/office/drawing/2014/main" id="{7DE6F147-2B09-B405-75E2-D6DF2436DB61}"/>
                </a:ext>
              </a:extLst>
            </p:cNvPr>
            <p:cNvSpPr/>
            <p:nvPr userDrawn="1"/>
          </p:nvSpPr>
          <p:spPr>
            <a:xfrm rot="2710582" flipV="1">
              <a:off x="-228358" y="-2253115"/>
              <a:ext cx="8005039" cy="9806761"/>
            </a:xfrm>
            <a:custGeom>
              <a:avLst/>
              <a:gdLst>
                <a:gd name="connsiteX0" fmla="*/ 0 w 3187083"/>
                <a:gd name="connsiteY0" fmla="*/ 1593542 h 3187083"/>
                <a:gd name="connsiteX1" fmla="*/ 1593542 w 3187083"/>
                <a:gd name="connsiteY1" fmla="*/ 0 h 3187083"/>
                <a:gd name="connsiteX2" fmla="*/ 3187083 w 3187083"/>
                <a:gd name="connsiteY2" fmla="*/ 0 h 3187083"/>
                <a:gd name="connsiteX3" fmla="*/ 3187083 w 3187083"/>
                <a:gd name="connsiteY3" fmla="*/ 1593542 h 3187083"/>
                <a:gd name="connsiteX4" fmla="*/ 1593541 w 3187083"/>
                <a:gd name="connsiteY4" fmla="*/ 3187084 h 3187083"/>
                <a:gd name="connsiteX5" fmla="*/ -1 w 3187083"/>
                <a:gd name="connsiteY5" fmla="*/ 1593542 h 3187083"/>
                <a:gd name="connsiteX6" fmla="*/ 0 w 3187083"/>
                <a:gd name="connsiteY6" fmla="*/ 1593542 h 3187083"/>
                <a:gd name="connsiteX0" fmla="*/ 1 w 3187084"/>
                <a:gd name="connsiteY0" fmla="*/ 1593542 h 3198033"/>
                <a:gd name="connsiteX1" fmla="*/ 1593543 w 3187084"/>
                <a:gd name="connsiteY1" fmla="*/ 0 h 3198033"/>
                <a:gd name="connsiteX2" fmla="*/ 3187084 w 3187084"/>
                <a:gd name="connsiteY2" fmla="*/ 0 h 3198033"/>
                <a:gd name="connsiteX3" fmla="*/ 3157462 w 3187084"/>
                <a:gd name="connsiteY3" fmla="*/ 2464540 h 3198033"/>
                <a:gd name="connsiteX4" fmla="*/ 1593542 w 3187084"/>
                <a:gd name="connsiteY4" fmla="*/ 3187084 h 3198033"/>
                <a:gd name="connsiteX5" fmla="*/ 0 w 3187084"/>
                <a:gd name="connsiteY5" fmla="*/ 1593542 h 3198033"/>
                <a:gd name="connsiteX6" fmla="*/ 1 w 3187084"/>
                <a:gd name="connsiteY6" fmla="*/ 1593542 h 3198033"/>
                <a:gd name="connsiteX0" fmla="*/ 1 w 3187084"/>
                <a:gd name="connsiteY0" fmla="*/ 1593542 h 3439367"/>
                <a:gd name="connsiteX1" fmla="*/ 1593543 w 3187084"/>
                <a:gd name="connsiteY1" fmla="*/ 0 h 3439367"/>
                <a:gd name="connsiteX2" fmla="*/ 3187084 w 3187084"/>
                <a:gd name="connsiteY2" fmla="*/ 0 h 3439367"/>
                <a:gd name="connsiteX3" fmla="*/ 3157462 w 3187084"/>
                <a:gd name="connsiteY3" fmla="*/ 2464540 h 3439367"/>
                <a:gd name="connsiteX4" fmla="*/ 1593542 w 3187084"/>
                <a:gd name="connsiteY4" fmla="*/ 3187084 h 3439367"/>
                <a:gd name="connsiteX5" fmla="*/ 0 w 3187084"/>
                <a:gd name="connsiteY5" fmla="*/ 1593542 h 3439367"/>
                <a:gd name="connsiteX6" fmla="*/ 1 w 3187084"/>
                <a:gd name="connsiteY6" fmla="*/ 1593542 h 3439367"/>
                <a:gd name="connsiteX0" fmla="*/ 1 w 3187084"/>
                <a:gd name="connsiteY0" fmla="*/ 1593542 h 3444952"/>
                <a:gd name="connsiteX1" fmla="*/ 1593543 w 3187084"/>
                <a:gd name="connsiteY1" fmla="*/ 0 h 3444952"/>
                <a:gd name="connsiteX2" fmla="*/ 3187084 w 3187084"/>
                <a:gd name="connsiteY2" fmla="*/ 0 h 3444952"/>
                <a:gd name="connsiteX3" fmla="*/ 3157462 w 3187084"/>
                <a:gd name="connsiteY3" fmla="*/ 2464540 h 3444952"/>
                <a:gd name="connsiteX4" fmla="*/ 1593542 w 3187084"/>
                <a:gd name="connsiteY4" fmla="*/ 3187084 h 3444952"/>
                <a:gd name="connsiteX5" fmla="*/ 0 w 3187084"/>
                <a:gd name="connsiteY5" fmla="*/ 1593542 h 3444952"/>
                <a:gd name="connsiteX6" fmla="*/ 1 w 3187084"/>
                <a:gd name="connsiteY6" fmla="*/ 1593542 h 3444952"/>
                <a:gd name="connsiteX0" fmla="*/ 1 w 3187084"/>
                <a:gd name="connsiteY0" fmla="*/ 1593542 h 3444952"/>
                <a:gd name="connsiteX1" fmla="*/ 1593543 w 3187084"/>
                <a:gd name="connsiteY1" fmla="*/ 0 h 3444952"/>
                <a:gd name="connsiteX2" fmla="*/ 3187084 w 3187084"/>
                <a:gd name="connsiteY2" fmla="*/ 0 h 3444952"/>
                <a:gd name="connsiteX3" fmla="*/ 3157462 w 3187084"/>
                <a:gd name="connsiteY3" fmla="*/ 2464540 h 3444952"/>
                <a:gd name="connsiteX4" fmla="*/ 1593542 w 3187084"/>
                <a:gd name="connsiteY4" fmla="*/ 3187084 h 3444952"/>
                <a:gd name="connsiteX5" fmla="*/ 0 w 3187084"/>
                <a:gd name="connsiteY5" fmla="*/ 1593542 h 3444952"/>
                <a:gd name="connsiteX6" fmla="*/ 1 w 3187084"/>
                <a:gd name="connsiteY6" fmla="*/ 1593542 h 3444952"/>
                <a:gd name="connsiteX0" fmla="*/ 1 w 3187084"/>
                <a:gd name="connsiteY0" fmla="*/ 1593542 h 3444952"/>
                <a:gd name="connsiteX1" fmla="*/ 1593543 w 3187084"/>
                <a:gd name="connsiteY1" fmla="*/ 0 h 3444952"/>
                <a:gd name="connsiteX2" fmla="*/ 3187084 w 3187084"/>
                <a:gd name="connsiteY2" fmla="*/ 0 h 3444952"/>
                <a:gd name="connsiteX3" fmla="*/ 3157462 w 3187084"/>
                <a:gd name="connsiteY3" fmla="*/ 2464540 h 3444952"/>
                <a:gd name="connsiteX4" fmla="*/ 1593542 w 3187084"/>
                <a:gd name="connsiteY4" fmla="*/ 3187084 h 3444952"/>
                <a:gd name="connsiteX5" fmla="*/ 0 w 3187084"/>
                <a:gd name="connsiteY5" fmla="*/ 1593542 h 3444952"/>
                <a:gd name="connsiteX6" fmla="*/ 1 w 3187084"/>
                <a:gd name="connsiteY6" fmla="*/ 1593542 h 3444952"/>
                <a:gd name="connsiteX0" fmla="*/ 1 w 3187084"/>
                <a:gd name="connsiteY0" fmla="*/ 1593542 h 3444952"/>
                <a:gd name="connsiteX1" fmla="*/ 1876984 w 3187084"/>
                <a:gd name="connsiteY1" fmla="*/ 1276075 h 3444952"/>
                <a:gd name="connsiteX2" fmla="*/ 3187084 w 3187084"/>
                <a:gd name="connsiteY2" fmla="*/ 0 h 3444952"/>
                <a:gd name="connsiteX3" fmla="*/ 3157462 w 3187084"/>
                <a:gd name="connsiteY3" fmla="*/ 2464540 h 3444952"/>
                <a:gd name="connsiteX4" fmla="*/ 1593542 w 3187084"/>
                <a:gd name="connsiteY4" fmla="*/ 3187084 h 3444952"/>
                <a:gd name="connsiteX5" fmla="*/ 0 w 3187084"/>
                <a:gd name="connsiteY5" fmla="*/ 1593542 h 3444952"/>
                <a:gd name="connsiteX6" fmla="*/ 1 w 3187084"/>
                <a:gd name="connsiteY6" fmla="*/ 1593542 h 3444952"/>
                <a:gd name="connsiteX0" fmla="*/ 1121229 w 3187084"/>
                <a:gd name="connsiteY0" fmla="*/ 2019068 h 3444952"/>
                <a:gd name="connsiteX1" fmla="*/ 1876984 w 3187084"/>
                <a:gd name="connsiteY1" fmla="*/ 1276075 h 3444952"/>
                <a:gd name="connsiteX2" fmla="*/ 3187084 w 3187084"/>
                <a:gd name="connsiteY2" fmla="*/ 0 h 3444952"/>
                <a:gd name="connsiteX3" fmla="*/ 3157462 w 3187084"/>
                <a:gd name="connsiteY3" fmla="*/ 2464540 h 3444952"/>
                <a:gd name="connsiteX4" fmla="*/ 1593542 w 3187084"/>
                <a:gd name="connsiteY4" fmla="*/ 3187084 h 3444952"/>
                <a:gd name="connsiteX5" fmla="*/ 0 w 3187084"/>
                <a:gd name="connsiteY5" fmla="*/ 1593542 h 3444952"/>
                <a:gd name="connsiteX6" fmla="*/ 1121229 w 3187084"/>
                <a:gd name="connsiteY6" fmla="*/ 2019068 h 3444952"/>
                <a:gd name="connsiteX0" fmla="*/ 492119 w 2557974"/>
                <a:gd name="connsiteY0" fmla="*/ 2019068 h 3444952"/>
                <a:gd name="connsiteX1" fmla="*/ 1247874 w 2557974"/>
                <a:gd name="connsiteY1" fmla="*/ 1276075 h 3444952"/>
                <a:gd name="connsiteX2" fmla="*/ 2557974 w 2557974"/>
                <a:gd name="connsiteY2" fmla="*/ 0 h 3444952"/>
                <a:gd name="connsiteX3" fmla="*/ 2528352 w 2557974"/>
                <a:gd name="connsiteY3" fmla="*/ 2464540 h 3444952"/>
                <a:gd name="connsiteX4" fmla="*/ 964432 w 2557974"/>
                <a:gd name="connsiteY4" fmla="*/ 3187084 h 3444952"/>
                <a:gd name="connsiteX5" fmla="*/ 203978 w 2557974"/>
                <a:gd name="connsiteY5" fmla="*/ 2269629 h 3444952"/>
                <a:gd name="connsiteX6" fmla="*/ 492119 w 2557974"/>
                <a:gd name="connsiteY6" fmla="*/ 2019068 h 3444952"/>
                <a:gd name="connsiteX0" fmla="*/ 7438 w 2073293"/>
                <a:gd name="connsiteY0" fmla="*/ 2019068 h 3444952"/>
                <a:gd name="connsiteX1" fmla="*/ 763193 w 2073293"/>
                <a:gd name="connsiteY1" fmla="*/ 1276075 h 3444952"/>
                <a:gd name="connsiteX2" fmla="*/ 2073293 w 2073293"/>
                <a:gd name="connsiteY2" fmla="*/ 0 h 3444952"/>
                <a:gd name="connsiteX3" fmla="*/ 2043671 w 2073293"/>
                <a:gd name="connsiteY3" fmla="*/ 2464540 h 3444952"/>
                <a:gd name="connsiteX4" fmla="*/ 479751 w 2073293"/>
                <a:gd name="connsiteY4" fmla="*/ 3187084 h 3444952"/>
                <a:gd name="connsiteX5" fmla="*/ 7438 w 2073293"/>
                <a:gd name="connsiteY5" fmla="*/ 2019068 h 3444952"/>
                <a:gd name="connsiteX0" fmla="*/ 2658 w 2481934"/>
                <a:gd name="connsiteY0" fmla="*/ 2125559 h 3444952"/>
                <a:gd name="connsiteX1" fmla="*/ 1171834 w 2481934"/>
                <a:gd name="connsiteY1" fmla="*/ 1276075 h 3444952"/>
                <a:gd name="connsiteX2" fmla="*/ 2481934 w 2481934"/>
                <a:gd name="connsiteY2" fmla="*/ 0 h 3444952"/>
                <a:gd name="connsiteX3" fmla="*/ 2452312 w 2481934"/>
                <a:gd name="connsiteY3" fmla="*/ 2464540 h 3444952"/>
                <a:gd name="connsiteX4" fmla="*/ 888392 w 2481934"/>
                <a:gd name="connsiteY4" fmla="*/ 3187084 h 3444952"/>
                <a:gd name="connsiteX5" fmla="*/ 2658 w 2481934"/>
                <a:gd name="connsiteY5" fmla="*/ 2125559 h 3444952"/>
                <a:gd name="connsiteX0" fmla="*/ 47665 w 2526941"/>
                <a:gd name="connsiteY0" fmla="*/ 2125559 h 3444952"/>
                <a:gd name="connsiteX1" fmla="*/ 1216841 w 2526941"/>
                <a:gd name="connsiteY1" fmla="*/ 1276075 h 3444952"/>
                <a:gd name="connsiteX2" fmla="*/ 2526941 w 2526941"/>
                <a:gd name="connsiteY2" fmla="*/ 0 h 3444952"/>
                <a:gd name="connsiteX3" fmla="*/ 2497319 w 2526941"/>
                <a:gd name="connsiteY3" fmla="*/ 2464540 h 3444952"/>
                <a:gd name="connsiteX4" fmla="*/ 933399 w 2526941"/>
                <a:gd name="connsiteY4" fmla="*/ 3187084 h 3444952"/>
                <a:gd name="connsiteX5" fmla="*/ 47665 w 2526941"/>
                <a:gd name="connsiteY5" fmla="*/ 2125559 h 3444952"/>
                <a:gd name="connsiteX0" fmla="*/ 47665 w 2526941"/>
                <a:gd name="connsiteY0" fmla="*/ 2125559 h 3291015"/>
                <a:gd name="connsiteX1" fmla="*/ 1216841 w 2526941"/>
                <a:gd name="connsiteY1" fmla="*/ 1276075 h 3291015"/>
                <a:gd name="connsiteX2" fmla="*/ 2526941 w 2526941"/>
                <a:gd name="connsiteY2" fmla="*/ 0 h 3291015"/>
                <a:gd name="connsiteX3" fmla="*/ 2497319 w 2526941"/>
                <a:gd name="connsiteY3" fmla="*/ 2464540 h 3291015"/>
                <a:gd name="connsiteX4" fmla="*/ 933399 w 2526941"/>
                <a:gd name="connsiteY4" fmla="*/ 3187084 h 3291015"/>
                <a:gd name="connsiteX5" fmla="*/ 47665 w 2526941"/>
                <a:gd name="connsiteY5" fmla="*/ 2125559 h 3291015"/>
                <a:gd name="connsiteX0" fmla="*/ 44806 w 2524082"/>
                <a:gd name="connsiteY0" fmla="*/ 2125559 h 3438093"/>
                <a:gd name="connsiteX1" fmla="*/ 1213982 w 2524082"/>
                <a:gd name="connsiteY1" fmla="*/ 1276075 h 3438093"/>
                <a:gd name="connsiteX2" fmla="*/ 2524082 w 2524082"/>
                <a:gd name="connsiteY2" fmla="*/ 0 h 3438093"/>
                <a:gd name="connsiteX3" fmla="*/ 2494460 w 2524082"/>
                <a:gd name="connsiteY3" fmla="*/ 2464540 h 3438093"/>
                <a:gd name="connsiteX4" fmla="*/ 930540 w 2524082"/>
                <a:gd name="connsiteY4" fmla="*/ 3187084 h 3438093"/>
                <a:gd name="connsiteX5" fmla="*/ 44806 w 2524082"/>
                <a:gd name="connsiteY5" fmla="*/ 2125559 h 3438093"/>
                <a:gd name="connsiteX0" fmla="*/ 269 w 2479545"/>
                <a:gd name="connsiteY0" fmla="*/ 2125559 h 3261203"/>
                <a:gd name="connsiteX1" fmla="*/ 1169445 w 2479545"/>
                <a:gd name="connsiteY1" fmla="*/ 1276075 h 3261203"/>
                <a:gd name="connsiteX2" fmla="*/ 2479545 w 2479545"/>
                <a:gd name="connsiteY2" fmla="*/ 0 h 3261203"/>
                <a:gd name="connsiteX3" fmla="*/ 2449923 w 2479545"/>
                <a:gd name="connsiteY3" fmla="*/ 2464540 h 3261203"/>
                <a:gd name="connsiteX4" fmla="*/ 1066381 w 2479545"/>
                <a:gd name="connsiteY4" fmla="*/ 2936191 h 3261203"/>
                <a:gd name="connsiteX5" fmla="*/ 269 w 2479545"/>
                <a:gd name="connsiteY5" fmla="*/ 2125559 h 3261203"/>
                <a:gd name="connsiteX0" fmla="*/ 253 w 2479529"/>
                <a:gd name="connsiteY0" fmla="*/ 2125559 h 3362657"/>
                <a:gd name="connsiteX1" fmla="*/ 1169429 w 2479529"/>
                <a:gd name="connsiteY1" fmla="*/ 1276075 h 3362657"/>
                <a:gd name="connsiteX2" fmla="*/ 2479529 w 2479529"/>
                <a:gd name="connsiteY2" fmla="*/ 0 h 3362657"/>
                <a:gd name="connsiteX3" fmla="*/ 2449907 w 2479529"/>
                <a:gd name="connsiteY3" fmla="*/ 2464540 h 3362657"/>
                <a:gd name="connsiteX4" fmla="*/ 1066365 w 2479529"/>
                <a:gd name="connsiteY4" fmla="*/ 2936191 h 3362657"/>
                <a:gd name="connsiteX5" fmla="*/ 253 w 2479529"/>
                <a:gd name="connsiteY5" fmla="*/ 2125559 h 3362657"/>
                <a:gd name="connsiteX0" fmla="*/ 2744 w 2482020"/>
                <a:gd name="connsiteY0" fmla="*/ 2125559 h 3455766"/>
                <a:gd name="connsiteX1" fmla="*/ 1171920 w 2482020"/>
                <a:gd name="connsiteY1" fmla="*/ 1276075 h 3455766"/>
                <a:gd name="connsiteX2" fmla="*/ 2482020 w 2482020"/>
                <a:gd name="connsiteY2" fmla="*/ 0 h 3455766"/>
                <a:gd name="connsiteX3" fmla="*/ 2452398 w 2482020"/>
                <a:gd name="connsiteY3" fmla="*/ 2464540 h 3455766"/>
                <a:gd name="connsiteX4" fmla="*/ 861896 w 2482020"/>
                <a:gd name="connsiteY4" fmla="*/ 3070258 h 3455766"/>
                <a:gd name="connsiteX5" fmla="*/ 2744 w 2482020"/>
                <a:gd name="connsiteY5" fmla="*/ 2125559 h 3455766"/>
                <a:gd name="connsiteX0" fmla="*/ 79705 w 1699829"/>
                <a:gd name="connsiteY0" fmla="*/ 3070258 h 3204807"/>
                <a:gd name="connsiteX1" fmla="*/ 389729 w 1699829"/>
                <a:gd name="connsiteY1" fmla="*/ 1276075 h 3204807"/>
                <a:gd name="connsiteX2" fmla="*/ 1699829 w 1699829"/>
                <a:gd name="connsiteY2" fmla="*/ 0 h 3204807"/>
                <a:gd name="connsiteX3" fmla="*/ 1670207 w 1699829"/>
                <a:gd name="connsiteY3" fmla="*/ 2464540 h 3204807"/>
                <a:gd name="connsiteX4" fmla="*/ 79705 w 1699829"/>
                <a:gd name="connsiteY4" fmla="*/ 3070258 h 3204807"/>
                <a:gd name="connsiteX0" fmla="*/ 586702 w 2206826"/>
                <a:gd name="connsiteY0" fmla="*/ 3070258 h 3142049"/>
                <a:gd name="connsiteX1" fmla="*/ 85853 w 2206826"/>
                <a:gd name="connsiteY1" fmla="*/ 2135687 h 3142049"/>
                <a:gd name="connsiteX2" fmla="*/ 2206826 w 2206826"/>
                <a:gd name="connsiteY2" fmla="*/ 0 h 3142049"/>
                <a:gd name="connsiteX3" fmla="*/ 2177204 w 2206826"/>
                <a:gd name="connsiteY3" fmla="*/ 2464540 h 3142049"/>
                <a:gd name="connsiteX4" fmla="*/ 586702 w 2206826"/>
                <a:gd name="connsiteY4" fmla="*/ 3070258 h 3142049"/>
                <a:gd name="connsiteX0" fmla="*/ 1267826 w 2161686"/>
                <a:gd name="connsiteY0" fmla="*/ 3440686 h 3451681"/>
                <a:gd name="connsiteX1" fmla="*/ 40713 w 2161686"/>
                <a:gd name="connsiteY1" fmla="*/ 2135687 h 3451681"/>
                <a:gd name="connsiteX2" fmla="*/ 2161686 w 2161686"/>
                <a:gd name="connsiteY2" fmla="*/ 0 h 3451681"/>
                <a:gd name="connsiteX3" fmla="*/ 2132064 w 2161686"/>
                <a:gd name="connsiteY3" fmla="*/ 2464540 h 3451681"/>
                <a:gd name="connsiteX4" fmla="*/ 1267826 w 2161686"/>
                <a:gd name="connsiteY4" fmla="*/ 3440686 h 3451681"/>
                <a:gd name="connsiteX0" fmla="*/ 1267939 w 2161799"/>
                <a:gd name="connsiteY0" fmla="*/ 3440686 h 3441364"/>
                <a:gd name="connsiteX1" fmla="*/ 40826 w 2161799"/>
                <a:gd name="connsiteY1" fmla="*/ 2135687 h 3441364"/>
                <a:gd name="connsiteX2" fmla="*/ 2161799 w 2161799"/>
                <a:gd name="connsiteY2" fmla="*/ 0 h 3441364"/>
                <a:gd name="connsiteX3" fmla="*/ 2132177 w 2161799"/>
                <a:gd name="connsiteY3" fmla="*/ 2464540 h 3441364"/>
                <a:gd name="connsiteX4" fmla="*/ 1267939 w 2161799"/>
                <a:gd name="connsiteY4" fmla="*/ 3440686 h 3441364"/>
                <a:gd name="connsiteX0" fmla="*/ 1303329 w 2197189"/>
                <a:gd name="connsiteY0" fmla="*/ 3440686 h 3485309"/>
                <a:gd name="connsiteX1" fmla="*/ 76216 w 2197189"/>
                <a:gd name="connsiteY1" fmla="*/ 2135687 h 3485309"/>
                <a:gd name="connsiteX2" fmla="*/ 2197189 w 2197189"/>
                <a:gd name="connsiteY2" fmla="*/ 0 h 3485309"/>
                <a:gd name="connsiteX3" fmla="*/ 2167567 w 2197189"/>
                <a:gd name="connsiteY3" fmla="*/ 2464540 h 3485309"/>
                <a:gd name="connsiteX4" fmla="*/ 1303329 w 2197189"/>
                <a:gd name="connsiteY4" fmla="*/ 3440686 h 3485309"/>
                <a:gd name="connsiteX0" fmla="*/ 1227113 w 2120973"/>
                <a:gd name="connsiteY0" fmla="*/ 3440686 h 3485309"/>
                <a:gd name="connsiteX1" fmla="*/ 0 w 2120973"/>
                <a:gd name="connsiteY1" fmla="*/ 2135687 h 3485309"/>
                <a:gd name="connsiteX2" fmla="*/ 2120973 w 2120973"/>
                <a:gd name="connsiteY2" fmla="*/ 0 h 3485309"/>
                <a:gd name="connsiteX3" fmla="*/ 2091351 w 2120973"/>
                <a:gd name="connsiteY3" fmla="*/ 2464540 h 3485309"/>
                <a:gd name="connsiteX4" fmla="*/ 1227113 w 2120973"/>
                <a:gd name="connsiteY4" fmla="*/ 3440686 h 3485309"/>
                <a:gd name="connsiteX0" fmla="*/ 1227113 w 2120973"/>
                <a:gd name="connsiteY0" fmla="*/ 3440686 h 3479678"/>
                <a:gd name="connsiteX1" fmla="*/ 0 w 2120973"/>
                <a:gd name="connsiteY1" fmla="*/ 2135687 h 3479678"/>
                <a:gd name="connsiteX2" fmla="*/ 2120973 w 2120973"/>
                <a:gd name="connsiteY2" fmla="*/ 0 h 3479678"/>
                <a:gd name="connsiteX3" fmla="*/ 2091351 w 2120973"/>
                <a:gd name="connsiteY3" fmla="*/ 2464540 h 3479678"/>
                <a:gd name="connsiteX4" fmla="*/ 1227113 w 2120973"/>
                <a:gd name="connsiteY4" fmla="*/ 3440686 h 3479678"/>
                <a:gd name="connsiteX0" fmla="*/ 1298955 w 2192815"/>
                <a:gd name="connsiteY0" fmla="*/ 3440686 h 3449240"/>
                <a:gd name="connsiteX1" fmla="*/ 0 w 2192815"/>
                <a:gd name="connsiteY1" fmla="*/ 2135466 h 3449240"/>
                <a:gd name="connsiteX2" fmla="*/ 2192815 w 2192815"/>
                <a:gd name="connsiteY2" fmla="*/ 0 h 3449240"/>
                <a:gd name="connsiteX3" fmla="*/ 2163193 w 2192815"/>
                <a:gd name="connsiteY3" fmla="*/ 2464540 h 3449240"/>
                <a:gd name="connsiteX4" fmla="*/ 1298955 w 2192815"/>
                <a:gd name="connsiteY4" fmla="*/ 3440686 h 3449240"/>
                <a:gd name="connsiteX0" fmla="*/ 1298955 w 2192815"/>
                <a:gd name="connsiteY0" fmla="*/ 3440686 h 3496417"/>
                <a:gd name="connsiteX1" fmla="*/ 0 w 2192815"/>
                <a:gd name="connsiteY1" fmla="*/ 2135466 h 3496417"/>
                <a:gd name="connsiteX2" fmla="*/ 2192815 w 2192815"/>
                <a:gd name="connsiteY2" fmla="*/ 0 h 3496417"/>
                <a:gd name="connsiteX3" fmla="*/ 2163193 w 2192815"/>
                <a:gd name="connsiteY3" fmla="*/ 2464540 h 3496417"/>
                <a:gd name="connsiteX4" fmla="*/ 1298955 w 2192815"/>
                <a:gd name="connsiteY4" fmla="*/ 3440686 h 3496417"/>
                <a:gd name="connsiteX0" fmla="*/ 1298955 w 2225747"/>
                <a:gd name="connsiteY0" fmla="*/ 3440686 h 3447041"/>
                <a:gd name="connsiteX1" fmla="*/ 0 w 2225747"/>
                <a:gd name="connsiteY1" fmla="*/ 2135466 h 3447041"/>
                <a:gd name="connsiteX2" fmla="*/ 2192815 w 2225747"/>
                <a:gd name="connsiteY2" fmla="*/ 0 h 3447041"/>
                <a:gd name="connsiteX3" fmla="*/ 2218651 w 2225747"/>
                <a:gd name="connsiteY3" fmla="*/ 2429490 h 3447041"/>
                <a:gd name="connsiteX4" fmla="*/ 1298955 w 2225747"/>
                <a:gd name="connsiteY4" fmla="*/ 3440686 h 3447041"/>
                <a:gd name="connsiteX0" fmla="*/ 1298955 w 2225256"/>
                <a:gd name="connsiteY0" fmla="*/ 3440686 h 3463748"/>
                <a:gd name="connsiteX1" fmla="*/ 0 w 2225256"/>
                <a:gd name="connsiteY1" fmla="*/ 2135466 h 3463748"/>
                <a:gd name="connsiteX2" fmla="*/ 2192815 w 2225256"/>
                <a:gd name="connsiteY2" fmla="*/ 0 h 3463748"/>
                <a:gd name="connsiteX3" fmla="*/ 2218651 w 2225256"/>
                <a:gd name="connsiteY3" fmla="*/ 2429490 h 3463748"/>
                <a:gd name="connsiteX4" fmla="*/ 1298955 w 2225256"/>
                <a:gd name="connsiteY4" fmla="*/ 3440686 h 3463748"/>
                <a:gd name="connsiteX0" fmla="*/ 1258577 w 2224919"/>
                <a:gd name="connsiteY0" fmla="*/ 3480816 h 3501989"/>
                <a:gd name="connsiteX1" fmla="*/ 0 w 2224919"/>
                <a:gd name="connsiteY1" fmla="*/ 2135466 h 3501989"/>
                <a:gd name="connsiteX2" fmla="*/ 2192815 w 2224919"/>
                <a:gd name="connsiteY2" fmla="*/ 0 h 3501989"/>
                <a:gd name="connsiteX3" fmla="*/ 2218651 w 2224919"/>
                <a:gd name="connsiteY3" fmla="*/ 2429490 h 3501989"/>
                <a:gd name="connsiteX4" fmla="*/ 1258577 w 2224919"/>
                <a:gd name="connsiteY4" fmla="*/ 3480816 h 3501989"/>
                <a:gd name="connsiteX0" fmla="*/ 1258577 w 2225121"/>
                <a:gd name="connsiteY0" fmla="*/ 3480816 h 3502012"/>
                <a:gd name="connsiteX1" fmla="*/ 0 w 2225121"/>
                <a:gd name="connsiteY1" fmla="*/ 2135466 h 3502012"/>
                <a:gd name="connsiteX2" fmla="*/ 2192815 w 2225121"/>
                <a:gd name="connsiteY2" fmla="*/ 0 h 3502012"/>
                <a:gd name="connsiteX3" fmla="*/ 2218651 w 2225121"/>
                <a:gd name="connsiteY3" fmla="*/ 2429490 h 3502012"/>
                <a:gd name="connsiteX4" fmla="*/ 1258577 w 2225121"/>
                <a:gd name="connsiteY4" fmla="*/ 3480816 h 3502012"/>
                <a:gd name="connsiteX0" fmla="*/ 1258577 w 2218651"/>
                <a:gd name="connsiteY0" fmla="*/ 3480816 h 3493755"/>
                <a:gd name="connsiteX1" fmla="*/ 0 w 2218651"/>
                <a:gd name="connsiteY1" fmla="*/ 2135466 h 3493755"/>
                <a:gd name="connsiteX2" fmla="*/ 2192815 w 2218651"/>
                <a:gd name="connsiteY2" fmla="*/ 0 h 3493755"/>
                <a:gd name="connsiteX3" fmla="*/ 2218651 w 2218651"/>
                <a:gd name="connsiteY3" fmla="*/ 2429490 h 3493755"/>
                <a:gd name="connsiteX4" fmla="*/ 1258577 w 2218651"/>
                <a:gd name="connsiteY4" fmla="*/ 3480816 h 3493755"/>
                <a:gd name="connsiteX0" fmla="*/ 1258577 w 2218651"/>
                <a:gd name="connsiteY0" fmla="*/ 3480816 h 3480961"/>
                <a:gd name="connsiteX1" fmla="*/ 0 w 2218651"/>
                <a:gd name="connsiteY1" fmla="*/ 2135466 h 3480961"/>
                <a:gd name="connsiteX2" fmla="*/ 2192815 w 2218651"/>
                <a:gd name="connsiteY2" fmla="*/ 0 h 3480961"/>
                <a:gd name="connsiteX3" fmla="*/ 2218651 w 2218651"/>
                <a:gd name="connsiteY3" fmla="*/ 2429490 h 3480961"/>
                <a:gd name="connsiteX4" fmla="*/ 1258577 w 2218651"/>
                <a:gd name="connsiteY4" fmla="*/ 3480816 h 3480961"/>
                <a:gd name="connsiteX0" fmla="*/ 1268578 w 2218651"/>
                <a:gd name="connsiteY0" fmla="*/ 3500974 h 3501113"/>
                <a:gd name="connsiteX1" fmla="*/ 0 w 2218651"/>
                <a:gd name="connsiteY1" fmla="*/ 2135466 h 3501113"/>
                <a:gd name="connsiteX2" fmla="*/ 2192815 w 2218651"/>
                <a:gd name="connsiteY2" fmla="*/ 0 h 3501113"/>
                <a:gd name="connsiteX3" fmla="*/ 2218651 w 2218651"/>
                <a:gd name="connsiteY3" fmla="*/ 2429490 h 3501113"/>
                <a:gd name="connsiteX4" fmla="*/ 1268578 w 2218651"/>
                <a:gd name="connsiteY4" fmla="*/ 3500974 h 3501113"/>
                <a:gd name="connsiteX0" fmla="*/ 1268578 w 2218651"/>
                <a:gd name="connsiteY0" fmla="*/ 3500974 h 3501113"/>
                <a:gd name="connsiteX1" fmla="*/ 0 w 2218651"/>
                <a:gd name="connsiteY1" fmla="*/ 2135466 h 3501113"/>
                <a:gd name="connsiteX2" fmla="*/ 2192815 w 2218651"/>
                <a:gd name="connsiteY2" fmla="*/ 0 h 3501113"/>
                <a:gd name="connsiteX3" fmla="*/ 2218651 w 2218651"/>
                <a:gd name="connsiteY3" fmla="*/ 2429490 h 3501113"/>
                <a:gd name="connsiteX4" fmla="*/ 1268578 w 2218651"/>
                <a:gd name="connsiteY4" fmla="*/ 3500974 h 3501113"/>
                <a:gd name="connsiteX0" fmla="*/ 1268578 w 2242961"/>
                <a:gd name="connsiteY0" fmla="*/ 3445471 h 3445610"/>
                <a:gd name="connsiteX1" fmla="*/ 0 w 2242961"/>
                <a:gd name="connsiteY1" fmla="*/ 2079963 h 3445610"/>
                <a:gd name="connsiteX2" fmla="*/ 2242961 w 2242961"/>
                <a:gd name="connsiteY2" fmla="*/ 0 h 3445610"/>
                <a:gd name="connsiteX3" fmla="*/ 2218651 w 2242961"/>
                <a:gd name="connsiteY3" fmla="*/ 2373987 h 3445610"/>
                <a:gd name="connsiteX4" fmla="*/ 1268578 w 2242961"/>
                <a:gd name="connsiteY4" fmla="*/ 3445471 h 3445610"/>
                <a:gd name="connsiteX0" fmla="*/ 1268578 w 2242961"/>
                <a:gd name="connsiteY0" fmla="*/ 3445471 h 3445609"/>
                <a:gd name="connsiteX1" fmla="*/ 0 w 2242961"/>
                <a:gd name="connsiteY1" fmla="*/ 2079963 h 3445609"/>
                <a:gd name="connsiteX2" fmla="*/ 2242961 w 2242961"/>
                <a:gd name="connsiteY2" fmla="*/ 0 h 3445609"/>
                <a:gd name="connsiteX3" fmla="*/ 2218651 w 2242961"/>
                <a:gd name="connsiteY3" fmla="*/ 2373987 h 3445609"/>
                <a:gd name="connsiteX4" fmla="*/ 1268578 w 2242961"/>
                <a:gd name="connsiteY4" fmla="*/ 3445471 h 3445609"/>
                <a:gd name="connsiteX0" fmla="*/ 1208352 w 2182735"/>
                <a:gd name="connsiteY0" fmla="*/ 3445471 h 3445609"/>
                <a:gd name="connsiteX1" fmla="*/ 0 w 2182735"/>
                <a:gd name="connsiteY1" fmla="*/ 2130466 h 3445609"/>
                <a:gd name="connsiteX2" fmla="*/ 2182735 w 2182735"/>
                <a:gd name="connsiteY2" fmla="*/ 0 h 3445609"/>
                <a:gd name="connsiteX3" fmla="*/ 2158425 w 2182735"/>
                <a:gd name="connsiteY3" fmla="*/ 2373987 h 3445609"/>
                <a:gd name="connsiteX4" fmla="*/ 1208352 w 2182735"/>
                <a:gd name="connsiteY4" fmla="*/ 3445471 h 3445609"/>
                <a:gd name="connsiteX0" fmla="*/ 1263778 w 2182735"/>
                <a:gd name="connsiteY0" fmla="*/ 3420482 h 3420627"/>
                <a:gd name="connsiteX1" fmla="*/ 0 w 2182735"/>
                <a:gd name="connsiteY1" fmla="*/ 2130466 h 3420627"/>
                <a:gd name="connsiteX2" fmla="*/ 2182735 w 2182735"/>
                <a:gd name="connsiteY2" fmla="*/ 0 h 3420627"/>
                <a:gd name="connsiteX3" fmla="*/ 2158425 w 2182735"/>
                <a:gd name="connsiteY3" fmla="*/ 2373987 h 3420627"/>
                <a:gd name="connsiteX4" fmla="*/ 1263778 w 2182735"/>
                <a:gd name="connsiteY4" fmla="*/ 3420482 h 3420627"/>
                <a:gd name="connsiteX0" fmla="*/ 1273857 w 2192814"/>
                <a:gd name="connsiteY0" fmla="*/ 3420482 h 3420627"/>
                <a:gd name="connsiteX1" fmla="*/ 0 w 2192814"/>
                <a:gd name="connsiteY1" fmla="*/ 2135467 h 3420627"/>
                <a:gd name="connsiteX2" fmla="*/ 2192814 w 2192814"/>
                <a:gd name="connsiteY2" fmla="*/ 0 h 3420627"/>
                <a:gd name="connsiteX3" fmla="*/ 2168504 w 2192814"/>
                <a:gd name="connsiteY3" fmla="*/ 2373987 h 3420627"/>
                <a:gd name="connsiteX4" fmla="*/ 1273857 w 2192814"/>
                <a:gd name="connsiteY4" fmla="*/ 3420482 h 3420627"/>
                <a:gd name="connsiteX0" fmla="*/ 1278920 w 2197877"/>
                <a:gd name="connsiteY0" fmla="*/ 3420482 h 3420627"/>
                <a:gd name="connsiteX1" fmla="*/ 0 w 2197877"/>
                <a:gd name="connsiteY1" fmla="*/ 2145515 h 3420627"/>
                <a:gd name="connsiteX2" fmla="*/ 2197877 w 2197877"/>
                <a:gd name="connsiteY2" fmla="*/ 0 h 3420627"/>
                <a:gd name="connsiteX3" fmla="*/ 2173567 w 2197877"/>
                <a:gd name="connsiteY3" fmla="*/ 2373987 h 3420627"/>
                <a:gd name="connsiteX4" fmla="*/ 1278920 w 2197877"/>
                <a:gd name="connsiteY4" fmla="*/ 3420482 h 3420627"/>
                <a:gd name="connsiteX0" fmla="*/ 1271287 w 2197877"/>
                <a:gd name="connsiteY0" fmla="*/ 3448133 h 3448271"/>
                <a:gd name="connsiteX1" fmla="*/ 0 w 2197877"/>
                <a:gd name="connsiteY1" fmla="*/ 2145515 h 3448271"/>
                <a:gd name="connsiteX2" fmla="*/ 2197877 w 2197877"/>
                <a:gd name="connsiteY2" fmla="*/ 0 h 3448271"/>
                <a:gd name="connsiteX3" fmla="*/ 2173567 w 2197877"/>
                <a:gd name="connsiteY3" fmla="*/ 2373987 h 3448271"/>
                <a:gd name="connsiteX4" fmla="*/ 1271287 w 2197877"/>
                <a:gd name="connsiteY4" fmla="*/ 3448133 h 3448271"/>
                <a:gd name="connsiteX0" fmla="*/ 1271287 w 2197877"/>
                <a:gd name="connsiteY0" fmla="*/ 3448133 h 3448271"/>
                <a:gd name="connsiteX1" fmla="*/ 0 w 2197877"/>
                <a:gd name="connsiteY1" fmla="*/ 2145515 h 3448271"/>
                <a:gd name="connsiteX2" fmla="*/ 1454845 w 2197877"/>
                <a:gd name="connsiteY2" fmla="*/ 710714 h 3448271"/>
                <a:gd name="connsiteX3" fmla="*/ 2197877 w 2197877"/>
                <a:gd name="connsiteY3" fmla="*/ 0 h 3448271"/>
                <a:gd name="connsiteX4" fmla="*/ 2173567 w 2197877"/>
                <a:gd name="connsiteY4" fmla="*/ 2373987 h 3448271"/>
                <a:gd name="connsiteX5" fmla="*/ 1271287 w 2197877"/>
                <a:gd name="connsiteY5" fmla="*/ 3448133 h 3448271"/>
                <a:gd name="connsiteX0" fmla="*/ 1271287 w 2197877"/>
                <a:gd name="connsiteY0" fmla="*/ 3516770 h 3516908"/>
                <a:gd name="connsiteX1" fmla="*/ 0 w 2197877"/>
                <a:gd name="connsiteY1" fmla="*/ 2214152 h 3516908"/>
                <a:gd name="connsiteX2" fmla="*/ 1454845 w 2197877"/>
                <a:gd name="connsiteY2" fmla="*/ 779351 h 3516908"/>
                <a:gd name="connsiteX3" fmla="*/ 2197877 w 2197877"/>
                <a:gd name="connsiteY3" fmla="*/ 68637 h 3516908"/>
                <a:gd name="connsiteX4" fmla="*/ 2173567 w 2197877"/>
                <a:gd name="connsiteY4" fmla="*/ 2442624 h 3516908"/>
                <a:gd name="connsiteX5" fmla="*/ 1271287 w 2197877"/>
                <a:gd name="connsiteY5" fmla="*/ 3516770 h 3516908"/>
                <a:gd name="connsiteX0" fmla="*/ 1271287 w 2247371"/>
                <a:gd name="connsiteY0" fmla="*/ 3516770 h 3516908"/>
                <a:gd name="connsiteX1" fmla="*/ 0 w 2247371"/>
                <a:gd name="connsiteY1" fmla="*/ 2214152 h 3516908"/>
                <a:gd name="connsiteX2" fmla="*/ 1454845 w 2247371"/>
                <a:gd name="connsiteY2" fmla="*/ 779351 h 3516908"/>
                <a:gd name="connsiteX3" fmla="*/ 2197877 w 2247371"/>
                <a:gd name="connsiteY3" fmla="*/ 68637 h 3516908"/>
                <a:gd name="connsiteX4" fmla="*/ 2177525 w 2247371"/>
                <a:gd name="connsiteY4" fmla="*/ 1666599 h 3516908"/>
                <a:gd name="connsiteX5" fmla="*/ 2173567 w 2247371"/>
                <a:gd name="connsiteY5" fmla="*/ 2442624 h 3516908"/>
                <a:gd name="connsiteX6" fmla="*/ 1271287 w 2247371"/>
                <a:gd name="connsiteY6" fmla="*/ 3516770 h 3516908"/>
                <a:gd name="connsiteX0" fmla="*/ 1271287 w 2247371"/>
                <a:gd name="connsiteY0" fmla="*/ 3516770 h 3516908"/>
                <a:gd name="connsiteX1" fmla="*/ 0 w 2247371"/>
                <a:gd name="connsiteY1" fmla="*/ 2214152 h 3516908"/>
                <a:gd name="connsiteX2" fmla="*/ 1454845 w 2247371"/>
                <a:gd name="connsiteY2" fmla="*/ 779351 h 3516908"/>
                <a:gd name="connsiteX3" fmla="*/ 2197877 w 2247371"/>
                <a:gd name="connsiteY3" fmla="*/ 68637 h 3516908"/>
                <a:gd name="connsiteX4" fmla="*/ 2177525 w 2247371"/>
                <a:gd name="connsiteY4" fmla="*/ 1666599 h 3516908"/>
                <a:gd name="connsiteX5" fmla="*/ 2173567 w 2247371"/>
                <a:gd name="connsiteY5" fmla="*/ 2442624 h 3516908"/>
                <a:gd name="connsiteX6" fmla="*/ 1271287 w 2247371"/>
                <a:gd name="connsiteY6" fmla="*/ 3516770 h 3516908"/>
                <a:gd name="connsiteX0" fmla="*/ 1271287 w 2177525"/>
                <a:gd name="connsiteY0" fmla="*/ 2745550 h 2745688"/>
                <a:gd name="connsiteX1" fmla="*/ 0 w 2177525"/>
                <a:gd name="connsiteY1" fmla="*/ 1442932 h 2745688"/>
                <a:gd name="connsiteX2" fmla="*/ 1454845 w 2177525"/>
                <a:gd name="connsiteY2" fmla="*/ 8131 h 2745688"/>
                <a:gd name="connsiteX3" fmla="*/ 2177525 w 2177525"/>
                <a:gd name="connsiteY3" fmla="*/ 895379 h 2745688"/>
                <a:gd name="connsiteX4" fmla="*/ 2173567 w 2177525"/>
                <a:gd name="connsiteY4" fmla="*/ 1671404 h 2745688"/>
                <a:gd name="connsiteX5" fmla="*/ 1271287 w 2177525"/>
                <a:gd name="connsiteY5" fmla="*/ 2745550 h 2745688"/>
                <a:gd name="connsiteX0" fmla="*/ 1271287 w 2177525"/>
                <a:gd name="connsiteY0" fmla="*/ 2745550 h 2745688"/>
                <a:gd name="connsiteX1" fmla="*/ 0 w 2177525"/>
                <a:gd name="connsiteY1" fmla="*/ 1442932 h 2745688"/>
                <a:gd name="connsiteX2" fmla="*/ 1454845 w 2177525"/>
                <a:gd name="connsiteY2" fmla="*/ 8131 h 2745688"/>
                <a:gd name="connsiteX3" fmla="*/ 2177525 w 2177525"/>
                <a:gd name="connsiteY3" fmla="*/ 895379 h 2745688"/>
                <a:gd name="connsiteX4" fmla="*/ 2173567 w 2177525"/>
                <a:gd name="connsiteY4" fmla="*/ 1671404 h 2745688"/>
                <a:gd name="connsiteX5" fmla="*/ 1271287 w 2177525"/>
                <a:gd name="connsiteY5" fmla="*/ 2745550 h 2745688"/>
                <a:gd name="connsiteX0" fmla="*/ 1271287 w 2177525"/>
                <a:gd name="connsiteY0" fmla="*/ 2786247 h 2786385"/>
                <a:gd name="connsiteX1" fmla="*/ 0 w 2177525"/>
                <a:gd name="connsiteY1" fmla="*/ 1483629 h 2786385"/>
                <a:gd name="connsiteX2" fmla="*/ 1454845 w 2177525"/>
                <a:gd name="connsiteY2" fmla="*/ 48828 h 2786385"/>
                <a:gd name="connsiteX3" fmla="*/ 2177525 w 2177525"/>
                <a:gd name="connsiteY3" fmla="*/ 936076 h 2786385"/>
                <a:gd name="connsiteX4" fmla="*/ 2173567 w 2177525"/>
                <a:gd name="connsiteY4" fmla="*/ 1712101 h 2786385"/>
                <a:gd name="connsiteX5" fmla="*/ 1271287 w 2177525"/>
                <a:gd name="connsiteY5" fmla="*/ 2786247 h 2786385"/>
                <a:gd name="connsiteX0" fmla="*/ 1271287 w 2177525"/>
                <a:gd name="connsiteY0" fmla="*/ 2737419 h 2737557"/>
                <a:gd name="connsiteX1" fmla="*/ 0 w 2177525"/>
                <a:gd name="connsiteY1" fmla="*/ 1434801 h 2737557"/>
                <a:gd name="connsiteX2" fmla="*/ 1454845 w 2177525"/>
                <a:gd name="connsiteY2" fmla="*/ 0 h 2737557"/>
                <a:gd name="connsiteX3" fmla="*/ 2177525 w 2177525"/>
                <a:gd name="connsiteY3" fmla="*/ 887248 h 2737557"/>
                <a:gd name="connsiteX4" fmla="*/ 2173567 w 2177525"/>
                <a:gd name="connsiteY4" fmla="*/ 1663273 h 2737557"/>
                <a:gd name="connsiteX5" fmla="*/ 1271287 w 2177525"/>
                <a:gd name="connsiteY5" fmla="*/ 2737419 h 2737557"/>
                <a:gd name="connsiteX0" fmla="*/ 1271287 w 2177525"/>
                <a:gd name="connsiteY0" fmla="*/ 2737419 h 2737557"/>
                <a:gd name="connsiteX1" fmla="*/ 0 w 2177525"/>
                <a:gd name="connsiteY1" fmla="*/ 1434801 h 2737557"/>
                <a:gd name="connsiteX2" fmla="*/ 1454845 w 2177525"/>
                <a:gd name="connsiteY2" fmla="*/ 0 h 2737557"/>
                <a:gd name="connsiteX3" fmla="*/ 2177525 w 2177525"/>
                <a:gd name="connsiteY3" fmla="*/ 887248 h 2737557"/>
                <a:gd name="connsiteX4" fmla="*/ 2173567 w 2177525"/>
                <a:gd name="connsiteY4" fmla="*/ 1663273 h 2737557"/>
                <a:gd name="connsiteX5" fmla="*/ 1271287 w 2177525"/>
                <a:gd name="connsiteY5" fmla="*/ 2737419 h 2737557"/>
                <a:gd name="connsiteX0" fmla="*/ 1271287 w 2177525"/>
                <a:gd name="connsiteY0" fmla="*/ 2737419 h 2737557"/>
                <a:gd name="connsiteX1" fmla="*/ 0 w 2177525"/>
                <a:gd name="connsiteY1" fmla="*/ 1434801 h 2737557"/>
                <a:gd name="connsiteX2" fmla="*/ 1454845 w 2177525"/>
                <a:gd name="connsiteY2" fmla="*/ 0 h 2737557"/>
                <a:gd name="connsiteX3" fmla="*/ 2177525 w 2177525"/>
                <a:gd name="connsiteY3" fmla="*/ 887248 h 2737557"/>
                <a:gd name="connsiteX4" fmla="*/ 2173567 w 2177525"/>
                <a:gd name="connsiteY4" fmla="*/ 1663273 h 2737557"/>
                <a:gd name="connsiteX5" fmla="*/ 1271287 w 2177525"/>
                <a:gd name="connsiteY5" fmla="*/ 2737419 h 2737557"/>
                <a:gd name="connsiteX0" fmla="*/ 1271287 w 2177525"/>
                <a:gd name="connsiteY0" fmla="*/ 2674209 h 2674347"/>
                <a:gd name="connsiteX1" fmla="*/ 0 w 2177525"/>
                <a:gd name="connsiteY1" fmla="*/ 1371591 h 2674347"/>
                <a:gd name="connsiteX2" fmla="*/ 1390876 w 2177525"/>
                <a:gd name="connsiteY2" fmla="*/ 0 h 2674347"/>
                <a:gd name="connsiteX3" fmla="*/ 2177525 w 2177525"/>
                <a:gd name="connsiteY3" fmla="*/ 824038 h 2674347"/>
                <a:gd name="connsiteX4" fmla="*/ 2173567 w 2177525"/>
                <a:gd name="connsiteY4" fmla="*/ 1600063 h 2674347"/>
                <a:gd name="connsiteX5" fmla="*/ 1271287 w 2177525"/>
                <a:gd name="connsiteY5" fmla="*/ 2674209 h 2674347"/>
                <a:gd name="connsiteX0" fmla="*/ 1271287 w 2177525"/>
                <a:gd name="connsiteY0" fmla="*/ 2674209 h 2674347"/>
                <a:gd name="connsiteX1" fmla="*/ 0 w 2177525"/>
                <a:gd name="connsiteY1" fmla="*/ 1371591 h 2674347"/>
                <a:gd name="connsiteX2" fmla="*/ 1390876 w 2177525"/>
                <a:gd name="connsiteY2" fmla="*/ 0 h 2674347"/>
                <a:gd name="connsiteX3" fmla="*/ 2177525 w 2177525"/>
                <a:gd name="connsiteY3" fmla="*/ 824038 h 2674347"/>
                <a:gd name="connsiteX4" fmla="*/ 2173567 w 2177525"/>
                <a:gd name="connsiteY4" fmla="*/ 1600063 h 2674347"/>
                <a:gd name="connsiteX5" fmla="*/ 1271287 w 2177525"/>
                <a:gd name="connsiteY5" fmla="*/ 2674209 h 2674347"/>
                <a:gd name="connsiteX0" fmla="*/ 1271287 w 2177525"/>
                <a:gd name="connsiteY0" fmla="*/ 2626769 h 2626907"/>
                <a:gd name="connsiteX1" fmla="*/ 0 w 2177525"/>
                <a:gd name="connsiteY1" fmla="*/ 1324151 h 2626907"/>
                <a:gd name="connsiteX2" fmla="*/ 1353528 w 2177525"/>
                <a:gd name="connsiteY2" fmla="*/ 0 h 2626907"/>
                <a:gd name="connsiteX3" fmla="*/ 2177525 w 2177525"/>
                <a:gd name="connsiteY3" fmla="*/ 776598 h 2626907"/>
                <a:gd name="connsiteX4" fmla="*/ 2173567 w 2177525"/>
                <a:gd name="connsiteY4" fmla="*/ 1552623 h 2626907"/>
                <a:gd name="connsiteX5" fmla="*/ 1271287 w 2177525"/>
                <a:gd name="connsiteY5" fmla="*/ 2626769 h 2626907"/>
                <a:gd name="connsiteX0" fmla="*/ 1271287 w 2177525"/>
                <a:gd name="connsiteY0" fmla="*/ 2647823 h 2647961"/>
                <a:gd name="connsiteX1" fmla="*/ 0 w 2177525"/>
                <a:gd name="connsiteY1" fmla="*/ 1345205 h 2647961"/>
                <a:gd name="connsiteX2" fmla="*/ 1380166 w 2177525"/>
                <a:gd name="connsiteY2" fmla="*/ 0 h 2647961"/>
                <a:gd name="connsiteX3" fmla="*/ 2177525 w 2177525"/>
                <a:gd name="connsiteY3" fmla="*/ 797652 h 2647961"/>
                <a:gd name="connsiteX4" fmla="*/ 2173567 w 2177525"/>
                <a:gd name="connsiteY4" fmla="*/ 1573677 h 2647961"/>
                <a:gd name="connsiteX5" fmla="*/ 1271287 w 2177525"/>
                <a:gd name="connsiteY5" fmla="*/ 2647823 h 2647961"/>
                <a:gd name="connsiteX0" fmla="*/ 1271287 w 2177525"/>
                <a:gd name="connsiteY0" fmla="*/ 2647823 h 2647961"/>
                <a:gd name="connsiteX1" fmla="*/ 0 w 2177525"/>
                <a:gd name="connsiteY1" fmla="*/ 1345205 h 2647961"/>
                <a:gd name="connsiteX2" fmla="*/ 1380166 w 2177525"/>
                <a:gd name="connsiteY2" fmla="*/ 0 h 2647961"/>
                <a:gd name="connsiteX3" fmla="*/ 2177525 w 2177525"/>
                <a:gd name="connsiteY3" fmla="*/ 797652 h 2647961"/>
                <a:gd name="connsiteX4" fmla="*/ 2173567 w 2177525"/>
                <a:gd name="connsiteY4" fmla="*/ 1573677 h 2647961"/>
                <a:gd name="connsiteX5" fmla="*/ 1271287 w 2177525"/>
                <a:gd name="connsiteY5" fmla="*/ 2647823 h 2647961"/>
                <a:gd name="connsiteX0" fmla="*/ 1271287 w 2177525"/>
                <a:gd name="connsiteY0" fmla="*/ 2656239 h 2656377"/>
                <a:gd name="connsiteX1" fmla="*/ 0 w 2177525"/>
                <a:gd name="connsiteY1" fmla="*/ 1353621 h 2656377"/>
                <a:gd name="connsiteX2" fmla="*/ 1375966 w 2177525"/>
                <a:gd name="connsiteY2" fmla="*/ 0 h 2656377"/>
                <a:gd name="connsiteX3" fmla="*/ 2177525 w 2177525"/>
                <a:gd name="connsiteY3" fmla="*/ 806068 h 2656377"/>
                <a:gd name="connsiteX4" fmla="*/ 2173567 w 2177525"/>
                <a:gd name="connsiteY4" fmla="*/ 1582093 h 2656377"/>
                <a:gd name="connsiteX5" fmla="*/ 1271287 w 2177525"/>
                <a:gd name="connsiteY5" fmla="*/ 2656239 h 2656377"/>
                <a:gd name="connsiteX0" fmla="*/ 1271287 w 2177525"/>
                <a:gd name="connsiteY0" fmla="*/ 2649956 h 2650094"/>
                <a:gd name="connsiteX1" fmla="*/ 0 w 2177525"/>
                <a:gd name="connsiteY1" fmla="*/ 1347338 h 2650094"/>
                <a:gd name="connsiteX2" fmla="*/ 1369608 w 2177525"/>
                <a:gd name="connsiteY2" fmla="*/ 0 h 2650094"/>
                <a:gd name="connsiteX3" fmla="*/ 2177525 w 2177525"/>
                <a:gd name="connsiteY3" fmla="*/ 799785 h 2650094"/>
                <a:gd name="connsiteX4" fmla="*/ 2173567 w 2177525"/>
                <a:gd name="connsiteY4" fmla="*/ 1575810 h 2650094"/>
                <a:gd name="connsiteX5" fmla="*/ 1271287 w 2177525"/>
                <a:gd name="connsiteY5" fmla="*/ 2649956 h 26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525" h="2650094">
                  <a:moveTo>
                    <a:pt x="1271287" y="2649956"/>
                  </a:moveTo>
                  <a:cubicBezTo>
                    <a:pt x="-38597" y="1334338"/>
                    <a:pt x="1263190" y="2645053"/>
                    <a:pt x="0" y="1347338"/>
                  </a:cubicBezTo>
                  <a:cubicBezTo>
                    <a:pt x="484948" y="869071"/>
                    <a:pt x="-92290" y="1445833"/>
                    <a:pt x="1369608" y="0"/>
                  </a:cubicBezTo>
                  <a:cubicBezTo>
                    <a:pt x="2153222" y="795198"/>
                    <a:pt x="1379111" y="-2600"/>
                    <a:pt x="2177525" y="799785"/>
                  </a:cubicBezTo>
                  <a:cubicBezTo>
                    <a:pt x="2173473" y="1195449"/>
                    <a:pt x="2177259" y="796739"/>
                    <a:pt x="2173567" y="1575810"/>
                  </a:cubicBezTo>
                  <a:cubicBezTo>
                    <a:pt x="2169949" y="2099018"/>
                    <a:pt x="2124230" y="2660194"/>
                    <a:pt x="1271287" y="2649956"/>
                  </a:cubicBezTo>
                  <a:close/>
                </a:path>
              </a:pathLst>
            </a:custGeom>
            <a:solidFill>
              <a:srgbClr val="2539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0F992E4-519F-AFEB-5F90-E739702AC8A8}"/>
                </a:ext>
              </a:extLst>
            </p:cNvPr>
            <p:cNvSpPr/>
            <p:nvPr userDrawn="1"/>
          </p:nvSpPr>
          <p:spPr>
            <a:xfrm>
              <a:off x="-1302328" y="-332509"/>
              <a:ext cx="6388615" cy="7190510"/>
            </a:xfrm>
            <a:prstGeom prst="rect">
              <a:avLst/>
            </a:prstGeom>
            <a:solidFill>
              <a:srgbClr val="2539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C19BD7-FE6F-CCA7-4176-DBE74F49398C}"/>
                </a:ext>
              </a:extLst>
            </p:cNvPr>
            <p:cNvSpPr/>
            <p:nvPr userDrawn="1"/>
          </p:nvSpPr>
          <p:spPr>
            <a:xfrm>
              <a:off x="-1181100" y="-332510"/>
              <a:ext cx="8911936" cy="1219201"/>
            </a:xfrm>
            <a:prstGeom prst="rect">
              <a:avLst/>
            </a:prstGeom>
            <a:solidFill>
              <a:srgbClr val="2539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A525D176-4647-8CD1-FF56-865426AB69E6}"/>
              </a:ext>
            </a:extLst>
          </p:cNvPr>
          <p:cNvSpPr>
            <a:spLocks noGrp="1"/>
          </p:cNvSpPr>
          <p:nvPr>
            <p:ph type="title" hasCustomPrompt="1"/>
          </p:nvPr>
        </p:nvSpPr>
        <p:spPr>
          <a:xfrm>
            <a:off x="838200" y="681038"/>
            <a:ext cx="7184812" cy="1146655"/>
          </a:xfrm>
        </p:spPr>
        <p:txBody>
          <a:bodyPr>
            <a:normAutofit/>
          </a:bodyPr>
          <a:lstStyle>
            <a:lvl1pPr>
              <a:defRPr sz="3200"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GB"/>
              <a:t>TITLE OF SESSION / BREAKS</a:t>
            </a:r>
            <a:endParaRPr lang="en-SK"/>
          </a:p>
        </p:txBody>
      </p:sp>
      <p:sp>
        <p:nvSpPr>
          <p:cNvPr id="3" name="Content Placeholder 2">
            <a:extLst>
              <a:ext uri="{FF2B5EF4-FFF2-40B4-BE49-F238E27FC236}">
                <a16:creationId xmlns:a16="http://schemas.microsoft.com/office/drawing/2014/main" id="{84A45F76-F444-C3D8-53C8-A11C61C5A8E8}"/>
              </a:ext>
            </a:extLst>
          </p:cNvPr>
          <p:cNvSpPr>
            <a:spLocks noGrp="1"/>
          </p:cNvSpPr>
          <p:nvPr>
            <p:ph idx="1"/>
          </p:nvPr>
        </p:nvSpPr>
        <p:spPr>
          <a:xfrm>
            <a:off x="838200" y="2215661"/>
            <a:ext cx="5826369" cy="3377271"/>
          </a:xfrm>
        </p:spPr>
        <p:txBody>
          <a:bodyPr/>
          <a:lstStyle>
            <a:lvl1pPr marL="0" indent="0">
              <a:buNone/>
              <a:defRPr b="1">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b="1">
                <a:solidFill>
                  <a:schemeClr val="bg1"/>
                </a:solidFill>
                <a:latin typeface="Calibri" panose="020F0502020204030204" pitchFamily="34" charset="0"/>
                <a:ea typeface="Calibri" panose="020F0502020204030204" pitchFamily="34" charset="0"/>
                <a:cs typeface="Calibri" panose="020F0502020204030204" pitchFamily="34" charset="0"/>
              </a:defRPr>
            </a:lvl2pPr>
            <a:lvl3pPr marL="914400" indent="0">
              <a:buNone/>
              <a:defRPr b="1">
                <a:solidFill>
                  <a:schemeClr val="bg1"/>
                </a:solidFill>
                <a:latin typeface="Calibri" panose="020F0502020204030204" pitchFamily="34" charset="0"/>
                <a:ea typeface="Calibri" panose="020F0502020204030204" pitchFamily="34" charset="0"/>
                <a:cs typeface="Calibri" panose="020F0502020204030204" pitchFamily="34" charset="0"/>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00066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60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A0A5B3-383F-A97D-D3D6-57A31229D0F8}"/>
              </a:ext>
            </a:extLst>
          </p:cNvPr>
          <p:cNvPicPr>
            <a:picLocks noChangeAspect="1"/>
          </p:cNvPicPr>
          <p:nvPr userDrawn="1"/>
        </p:nvPicPr>
        <p:blipFill>
          <a:blip r:embed="rId2"/>
          <a:stretch>
            <a:fillRect/>
          </a:stretch>
        </p:blipFill>
        <p:spPr>
          <a:xfrm>
            <a:off x="5931234" y="5962650"/>
            <a:ext cx="5422566" cy="698500"/>
          </a:xfrm>
          <a:prstGeom prst="rect">
            <a:avLst/>
          </a:prstGeom>
        </p:spPr>
      </p:pic>
      <p:sp>
        <p:nvSpPr>
          <p:cNvPr id="6" name="Isosceles Triangle 5">
            <a:extLst>
              <a:ext uri="{FF2B5EF4-FFF2-40B4-BE49-F238E27FC236}">
                <a16:creationId xmlns:a16="http://schemas.microsoft.com/office/drawing/2014/main" id="{F5327B8D-5F04-AA88-BD5A-B46F6C18AE57}"/>
              </a:ext>
            </a:extLst>
          </p:cNvPr>
          <p:cNvSpPr/>
          <p:nvPr userDrawn="1"/>
        </p:nvSpPr>
        <p:spPr>
          <a:xfrm rot="10800000">
            <a:off x="10093569" y="-1"/>
            <a:ext cx="2098431" cy="700190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525D176-4647-8CD1-FF56-865426AB69E6}"/>
              </a:ext>
            </a:extLst>
          </p:cNvPr>
          <p:cNvSpPr>
            <a:spLocks noGrp="1"/>
          </p:cNvSpPr>
          <p:nvPr>
            <p:ph type="title" hasCustomPrompt="1"/>
          </p:nvPr>
        </p:nvSpPr>
        <p:spPr>
          <a:xfrm>
            <a:off x="1038211" y="1038268"/>
            <a:ext cx="8620888" cy="1314316"/>
          </a:xfrm>
        </p:spPr>
        <p:txBody>
          <a:bodyPr>
            <a:normAutofit/>
          </a:bodyPr>
          <a:lstStyle>
            <a:lvl1pPr>
              <a:defRPr sz="3600" b="1">
                <a:solidFill>
                  <a:srgbClr val="88205F"/>
                </a:solidFill>
                <a:latin typeface="Calibri" panose="020F0502020204030204" pitchFamily="34" charset="0"/>
                <a:ea typeface="Calibri" panose="020F0502020204030204" pitchFamily="34" charset="0"/>
                <a:cs typeface="Calibri" panose="020F0502020204030204" pitchFamily="34" charset="0"/>
              </a:defRPr>
            </a:lvl1pPr>
          </a:lstStyle>
          <a:p>
            <a:r>
              <a:rPr lang="en-GB"/>
              <a:t>Section separator title</a:t>
            </a:r>
            <a:endParaRPr lang="en-SK"/>
          </a:p>
        </p:txBody>
      </p:sp>
      <p:sp>
        <p:nvSpPr>
          <p:cNvPr id="3" name="Content Placeholder 2">
            <a:extLst>
              <a:ext uri="{FF2B5EF4-FFF2-40B4-BE49-F238E27FC236}">
                <a16:creationId xmlns:a16="http://schemas.microsoft.com/office/drawing/2014/main" id="{84A45F76-F444-C3D8-53C8-A11C61C5A8E8}"/>
              </a:ext>
            </a:extLst>
          </p:cNvPr>
          <p:cNvSpPr>
            <a:spLocks noGrp="1"/>
          </p:cNvSpPr>
          <p:nvPr>
            <p:ph idx="1" hasCustomPrompt="1"/>
          </p:nvPr>
        </p:nvSpPr>
        <p:spPr>
          <a:xfrm>
            <a:off x="1961965" y="2444262"/>
            <a:ext cx="6338692" cy="3177632"/>
          </a:xfrm>
        </p:spPr>
        <p:txBody>
          <a:bodyPr/>
          <a:lstStyle>
            <a:lvl1pPr marL="0" indent="0">
              <a:buNone/>
              <a:defRPr>
                <a:solidFill>
                  <a:srgbClr val="88205F"/>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a:solidFill>
                  <a:srgbClr val="88205F"/>
                </a:solidFill>
                <a:latin typeface="Calibri" panose="020F0502020204030204" pitchFamily="34" charset="0"/>
                <a:ea typeface="Calibri" panose="020F0502020204030204" pitchFamily="34" charset="0"/>
                <a:cs typeface="Calibri" panose="020F0502020204030204" pitchFamily="34" charset="0"/>
              </a:defRPr>
            </a:lvl2pPr>
            <a:lvl3pPr marL="914400" indent="0">
              <a:buNone/>
              <a:defRPr>
                <a:solidFill>
                  <a:srgbClr val="88205F"/>
                </a:solidFill>
                <a:latin typeface="Calibri" panose="020F0502020204030204" pitchFamily="34" charset="0"/>
                <a:ea typeface="Calibri" panose="020F0502020204030204" pitchFamily="34" charset="0"/>
                <a:cs typeface="Calibri" panose="020F0502020204030204" pitchFamily="34" charset="0"/>
              </a:defRPr>
            </a:lvl3pPr>
            <a:lvl4pPr>
              <a:defRPr>
                <a:solidFill>
                  <a:schemeClr val="bg1"/>
                </a:solidFill>
              </a:defRPr>
            </a:lvl4pPr>
            <a:lvl5pPr>
              <a:defRPr>
                <a:solidFill>
                  <a:schemeClr val="bg1"/>
                </a:solidFill>
              </a:defRPr>
            </a:lvl5pPr>
          </a:lstStyle>
          <a:p>
            <a:pPr lvl="0"/>
            <a:r>
              <a:rPr lang="en-GB"/>
              <a:t>Click to edit text styles</a:t>
            </a:r>
          </a:p>
          <a:p>
            <a:pPr lvl="1"/>
            <a:r>
              <a:rPr lang="en-GB"/>
              <a:t>Second level</a:t>
            </a:r>
          </a:p>
          <a:p>
            <a:pPr lvl="2"/>
            <a:r>
              <a:rPr lang="en-GB"/>
              <a:t>Third level</a:t>
            </a:r>
          </a:p>
        </p:txBody>
      </p:sp>
      <p:pic>
        <p:nvPicPr>
          <p:cNvPr id="4" name="Picture 3">
            <a:extLst>
              <a:ext uri="{FF2B5EF4-FFF2-40B4-BE49-F238E27FC236}">
                <a16:creationId xmlns:a16="http://schemas.microsoft.com/office/drawing/2014/main" id="{8DFDBC21-39F5-BE75-CF54-0B3B09580B10}"/>
              </a:ext>
            </a:extLst>
          </p:cNvPr>
          <p:cNvPicPr>
            <a:picLocks noChangeAspect="1"/>
          </p:cNvPicPr>
          <p:nvPr userDrawn="1"/>
        </p:nvPicPr>
        <p:blipFill>
          <a:blip r:embed="rId3"/>
          <a:stretch>
            <a:fillRect/>
          </a:stretch>
        </p:blipFill>
        <p:spPr>
          <a:xfrm>
            <a:off x="0" y="3797300"/>
            <a:ext cx="2057400" cy="3060700"/>
          </a:xfrm>
          <a:prstGeom prst="rect">
            <a:avLst/>
          </a:prstGeom>
        </p:spPr>
      </p:pic>
    </p:spTree>
    <p:extLst>
      <p:ext uri="{BB962C8B-B14F-4D97-AF65-F5344CB8AC3E}">
        <p14:creationId xmlns:p14="http://schemas.microsoft.com/office/powerpoint/2010/main" val="2473066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15F9-A3F4-CB59-EA6C-214FF7F784A1}"/>
              </a:ext>
            </a:extLst>
          </p:cNvPr>
          <p:cNvSpPr>
            <a:spLocks noGrp="1"/>
          </p:cNvSpPr>
          <p:nvPr>
            <p:ph type="title" hasCustomPrompt="1"/>
          </p:nvPr>
        </p:nvSpPr>
        <p:spPr>
          <a:xfrm>
            <a:off x="831850" y="1709739"/>
            <a:ext cx="10158535" cy="1719262"/>
          </a:xfrm>
        </p:spPr>
        <p:txBody>
          <a:bodyPr anchor="b">
            <a:normAutofit/>
          </a:bodyPr>
          <a:lstStyle>
            <a:lvl1pPr>
              <a:defRPr sz="3600" b="1">
                <a:solidFill>
                  <a:srgbClr val="25395A"/>
                </a:solidFill>
                <a:latin typeface="Calibri" panose="020F0502020204030204" pitchFamily="34" charset="0"/>
                <a:ea typeface="Calibri" panose="020F0502020204030204" pitchFamily="34" charset="0"/>
                <a:cs typeface="Calibri" panose="020F0502020204030204" pitchFamily="34" charset="0"/>
              </a:defRPr>
            </a:lvl1pPr>
          </a:lstStyle>
          <a:p>
            <a:r>
              <a:rPr lang="en-GB"/>
              <a:t>Alternative section separator title</a:t>
            </a:r>
            <a:endParaRPr lang="en-SK"/>
          </a:p>
        </p:txBody>
      </p:sp>
      <p:sp>
        <p:nvSpPr>
          <p:cNvPr id="3" name="Text Placeholder 2">
            <a:extLst>
              <a:ext uri="{FF2B5EF4-FFF2-40B4-BE49-F238E27FC236}">
                <a16:creationId xmlns:a16="http://schemas.microsoft.com/office/drawing/2014/main" id="{2DB3D911-41F7-1510-4B8F-803F2CD39B85}"/>
              </a:ext>
            </a:extLst>
          </p:cNvPr>
          <p:cNvSpPr>
            <a:spLocks noGrp="1"/>
          </p:cNvSpPr>
          <p:nvPr>
            <p:ph type="body" idx="1"/>
          </p:nvPr>
        </p:nvSpPr>
        <p:spPr>
          <a:xfrm>
            <a:off x="2097938" y="3648074"/>
            <a:ext cx="8892448" cy="1500187"/>
          </a:xfrm>
        </p:spPr>
        <p:txBody>
          <a:bodyPr/>
          <a:lstStyle>
            <a:lvl1pPr marL="0" indent="0">
              <a:buNone/>
              <a:defRPr sz="2400" b="1">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F9C11582-8DBC-73F1-8D6F-519CB12A4063}"/>
              </a:ext>
            </a:extLst>
          </p:cNvPr>
          <p:cNvPicPr>
            <a:picLocks noChangeAspect="1"/>
          </p:cNvPicPr>
          <p:nvPr userDrawn="1"/>
        </p:nvPicPr>
        <p:blipFill>
          <a:blip r:embed="rId2"/>
          <a:stretch>
            <a:fillRect/>
          </a:stretch>
        </p:blipFill>
        <p:spPr>
          <a:xfrm>
            <a:off x="0" y="3797300"/>
            <a:ext cx="2057400" cy="3060700"/>
          </a:xfrm>
          <a:prstGeom prst="rect">
            <a:avLst/>
          </a:prstGeom>
        </p:spPr>
      </p:pic>
      <p:sp>
        <p:nvSpPr>
          <p:cNvPr id="8" name="Isosceles Triangle 7">
            <a:extLst>
              <a:ext uri="{FF2B5EF4-FFF2-40B4-BE49-F238E27FC236}">
                <a16:creationId xmlns:a16="http://schemas.microsoft.com/office/drawing/2014/main" id="{E3CE05DB-7BF4-1B9B-C4C8-8998C02B52EF}"/>
              </a:ext>
            </a:extLst>
          </p:cNvPr>
          <p:cNvSpPr/>
          <p:nvPr userDrawn="1"/>
        </p:nvSpPr>
        <p:spPr>
          <a:xfrm rot="10800000">
            <a:off x="10698370" y="0"/>
            <a:ext cx="1493630" cy="498384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FC2E3AE-C1D6-30D9-9BF5-45E5A21006F5}"/>
              </a:ext>
            </a:extLst>
          </p:cNvPr>
          <p:cNvPicPr>
            <a:picLocks noChangeAspect="1"/>
          </p:cNvPicPr>
          <p:nvPr userDrawn="1"/>
        </p:nvPicPr>
        <p:blipFill>
          <a:blip r:embed="rId3"/>
          <a:stretch>
            <a:fillRect/>
          </a:stretch>
        </p:blipFill>
        <p:spPr>
          <a:xfrm>
            <a:off x="6350334" y="5962650"/>
            <a:ext cx="5422566" cy="698500"/>
          </a:xfrm>
          <a:prstGeom prst="rect">
            <a:avLst/>
          </a:prstGeom>
        </p:spPr>
      </p:pic>
    </p:spTree>
    <p:extLst>
      <p:ext uri="{BB962C8B-B14F-4D97-AF65-F5344CB8AC3E}">
        <p14:creationId xmlns:p14="http://schemas.microsoft.com/office/powerpoint/2010/main" val="29578550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A5E073-7977-8A43-E273-872C21ABFD5B}"/>
              </a:ext>
            </a:extLst>
          </p:cNvPr>
          <p:cNvPicPr>
            <a:picLocks noChangeAspect="1"/>
          </p:cNvPicPr>
          <p:nvPr userDrawn="1"/>
        </p:nvPicPr>
        <p:blipFill>
          <a:blip r:embed="rId2"/>
          <a:stretch>
            <a:fillRect/>
          </a:stretch>
        </p:blipFill>
        <p:spPr>
          <a:xfrm>
            <a:off x="6350334" y="5962650"/>
            <a:ext cx="5422566" cy="698500"/>
          </a:xfrm>
          <a:prstGeom prst="rect">
            <a:avLst/>
          </a:prstGeom>
        </p:spPr>
      </p:pic>
      <p:sp>
        <p:nvSpPr>
          <p:cNvPr id="8" name="Title 1">
            <a:extLst>
              <a:ext uri="{FF2B5EF4-FFF2-40B4-BE49-F238E27FC236}">
                <a16:creationId xmlns:a16="http://schemas.microsoft.com/office/drawing/2014/main" id="{BF71E273-547C-51A0-5759-0FB695BB3FA0}"/>
              </a:ext>
            </a:extLst>
          </p:cNvPr>
          <p:cNvSpPr>
            <a:spLocks noGrp="1"/>
          </p:cNvSpPr>
          <p:nvPr>
            <p:ph type="title" hasCustomPrompt="1"/>
          </p:nvPr>
        </p:nvSpPr>
        <p:spPr>
          <a:xfrm>
            <a:off x="838200" y="2766218"/>
            <a:ext cx="10515600" cy="1325563"/>
          </a:xfrm>
        </p:spPr>
        <p:txBody>
          <a:bodyPr>
            <a:normAutofit/>
          </a:bodyPr>
          <a:lstStyle>
            <a:lvl1pPr>
              <a:defRPr sz="3600">
                <a:latin typeface="Calibri" panose="020F0502020204030204" pitchFamily="34" charset="0"/>
                <a:ea typeface="Calibri" panose="020F0502020204030204" pitchFamily="34" charset="0"/>
                <a:cs typeface="Calibri" panose="020F0502020204030204" pitchFamily="34" charset="0"/>
              </a:defRPr>
            </a:lvl1pPr>
          </a:lstStyle>
          <a:p>
            <a:r>
              <a:rPr lang="en-GB"/>
              <a:t>Simple separator title</a:t>
            </a:r>
            <a:endParaRPr lang="en-SK"/>
          </a:p>
        </p:txBody>
      </p:sp>
      <p:sp>
        <p:nvSpPr>
          <p:cNvPr id="2" name="Text Placeholder 2">
            <a:extLst>
              <a:ext uri="{FF2B5EF4-FFF2-40B4-BE49-F238E27FC236}">
                <a16:creationId xmlns:a16="http://schemas.microsoft.com/office/drawing/2014/main" id="{DA6986D8-D23D-97FB-CEF1-4B32B74FBD0B}"/>
              </a:ext>
            </a:extLst>
          </p:cNvPr>
          <p:cNvSpPr>
            <a:spLocks noGrp="1"/>
          </p:cNvSpPr>
          <p:nvPr>
            <p:ph type="body" idx="1"/>
          </p:nvPr>
        </p:nvSpPr>
        <p:spPr>
          <a:xfrm>
            <a:off x="838200" y="4091781"/>
            <a:ext cx="10152186" cy="1056480"/>
          </a:xfrm>
        </p:spPr>
        <p:txBody>
          <a:bodyPr/>
          <a:lstStyle>
            <a:lvl1pPr marL="0" indent="0">
              <a:buNone/>
              <a:defRPr sz="2400" b="1">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856291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C901-1DFE-7524-C2B5-09E44ABE517E}"/>
              </a:ext>
            </a:extLst>
          </p:cNvPr>
          <p:cNvSpPr>
            <a:spLocks noGrp="1"/>
          </p:cNvSpPr>
          <p:nvPr>
            <p:ph type="title"/>
          </p:nvPr>
        </p:nvSpPr>
        <p:spPr>
          <a:xfrm>
            <a:off x="839788" y="457200"/>
            <a:ext cx="4787289" cy="1600200"/>
          </a:xfrm>
        </p:spPr>
        <p:txBody>
          <a:bodyPr anchor="ctr"/>
          <a:lstStyle>
            <a:lvl1pPr>
              <a:defRPr sz="3200">
                <a:latin typeface="Calibri" panose="020F0502020204030204" pitchFamily="34" charset="0"/>
                <a:ea typeface="Calibri" panose="020F0502020204030204" pitchFamily="34" charset="0"/>
                <a:cs typeface="Calibri" panose="020F0502020204030204" pitchFamily="34" charset="0"/>
              </a:defRPr>
            </a:lvl1pPr>
          </a:lstStyle>
          <a:p>
            <a:r>
              <a:rPr lang="en-GB"/>
              <a:t>Click to edit Master title style</a:t>
            </a:r>
            <a:endParaRPr lang="en-SK"/>
          </a:p>
        </p:txBody>
      </p:sp>
      <p:sp>
        <p:nvSpPr>
          <p:cNvPr id="3" name="Content Placeholder 2">
            <a:extLst>
              <a:ext uri="{FF2B5EF4-FFF2-40B4-BE49-F238E27FC236}">
                <a16:creationId xmlns:a16="http://schemas.microsoft.com/office/drawing/2014/main" id="{02AD96AF-6248-8402-1971-65C8D877FE8D}"/>
              </a:ext>
            </a:extLst>
          </p:cNvPr>
          <p:cNvSpPr>
            <a:spLocks noGrp="1"/>
          </p:cNvSpPr>
          <p:nvPr>
            <p:ph idx="1"/>
          </p:nvPr>
        </p:nvSpPr>
        <p:spPr>
          <a:xfrm>
            <a:off x="5785337" y="457201"/>
            <a:ext cx="5352147" cy="5403850"/>
          </a:xfrm>
        </p:spPr>
        <p:txBody>
          <a:bodyPr/>
          <a:lstStyle>
            <a:lvl1pPr marL="0" indent="0">
              <a:buNone/>
              <a:defRPr sz="2800">
                <a:latin typeface="Calibri" panose="020F0502020204030204" pitchFamily="34" charset="0"/>
                <a:ea typeface="Calibri" panose="020F0502020204030204" pitchFamily="34" charset="0"/>
                <a:cs typeface="Calibri" panose="020F0502020204030204" pitchFamily="34" charset="0"/>
              </a:defRPr>
            </a:lvl1pPr>
            <a:lvl2pPr marL="685800" indent="-228600">
              <a:buFont typeface="Wingdings" panose="05000000000000000000" pitchFamily="2" charset="2"/>
              <a:buChar char="è"/>
              <a:defRPr sz="2400">
                <a:latin typeface="Calibri" panose="020F0502020204030204" pitchFamily="34" charset="0"/>
                <a:ea typeface="Calibri" panose="020F0502020204030204" pitchFamily="34" charset="0"/>
                <a:cs typeface="Calibri" panose="020F0502020204030204" pitchFamily="34" charset="0"/>
              </a:defRPr>
            </a:lvl2pPr>
            <a:lvl3pPr>
              <a:defRPr sz="1800">
                <a:latin typeface="Calibri" panose="020F0502020204030204" pitchFamily="34" charset="0"/>
                <a:ea typeface="Calibri" panose="020F0502020204030204" pitchFamily="34" charset="0"/>
                <a:cs typeface="Calibri" panose="020F0502020204030204" pitchFamily="34" charset="0"/>
              </a:defRPr>
            </a:lvl3pPr>
            <a:lvl4pPr>
              <a:defRPr sz="2000">
                <a:latin typeface="Calibri" panose="020F0502020204030204" pitchFamily="34" charset="0"/>
                <a:ea typeface="Calibri" panose="020F0502020204030204" pitchFamily="34" charset="0"/>
                <a:cs typeface="Calibri" panose="020F0502020204030204" pitchFamily="34" charset="0"/>
              </a:defRPr>
            </a:lvl4pPr>
            <a:lvl5pPr>
              <a:defRPr sz="2000">
                <a:latin typeface="Calibri" panose="020F0502020204030204" pitchFamily="34" charset="0"/>
                <a:ea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4" name="Text Placeholder 3">
            <a:extLst>
              <a:ext uri="{FF2B5EF4-FFF2-40B4-BE49-F238E27FC236}">
                <a16:creationId xmlns:a16="http://schemas.microsoft.com/office/drawing/2014/main" id="{0C85C045-0DFA-CB9F-197F-8A33C8CC0156}"/>
              </a:ext>
            </a:extLst>
          </p:cNvPr>
          <p:cNvSpPr>
            <a:spLocks noGrp="1"/>
          </p:cNvSpPr>
          <p:nvPr>
            <p:ph type="body" sz="half" idx="2"/>
          </p:nvPr>
        </p:nvSpPr>
        <p:spPr>
          <a:xfrm>
            <a:off x="1447800" y="2175028"/>
            <a:ext cx="4179277" cy="3693959"/>
          </a:xfrm>
        </p:spPr>
        <p:txBody>
          <a:bodyPr/>
          <a:lstStyle>
            <a:lvl1pPr marL="0" indent="0">
              <a:buNone/>
              <a:defRPr sz="24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p:txBody>
      </p:sp>
      <p:pic>
        <p:nvPicPr>
          <p:cNvPr id="10" name="Picture 9">
            <a:extLst>
              <a:ext uri="{FF2B5EF4-FFF2-40B4-BE49-F238E27FC236}">
                <a16:creationId xmlns:a16="http://schemas.microsoft.com/office/drawing/2014/main" id="{8F4CDEC5-27BA-E98A-FFB3-6418D4902F69}"/>
              </a:ext>
            </a:extLst>
          </p:cNvPr>
          <p:cNvPicPr>
            <a:picLocks noChangeAspect="1"/>
          </p:cNvPicPr>
          <p:nvPr userDrawn="1"/>
        </p:nvPicPr>
        <p:blipFill>
          <a:blip r:embed="rId2"/>
          <a:stretch>
            <a:fillRect/>
          </a:stretch>
        </p:blipFill>
        <p:spPr>
          <a:xfrm>
            <a:off x="-609600" y="3797300"/>
            <a:ext cx="2057400" cy="3060700"/>
          </a:xfrm>
          <a:prstGeom prst="rect">
            <a:avLst/>
          </a:prstGeom>
        </p:spPr>
      </p:pic>
      <p:sp>
        <p:nvSpPr>
          <p:cNvPr id="11" name="Isosceles Triangle 10">
            <a:extLst>
              <a:ext uri="{FF2B5EF4-FFF2-40B4-BE49-F238E27FC236}">
                <a16:creationId xmlns:a16="http://schemas.microsoft.com/office/drawing/2014/main" id="{082562B8-8658-8AB5-6424-7F2BB133CBFA}"/>
              </a:ext>
            </a:extLst>
          </p:cNvPr>
          <p:cNvSpPr/>
          <p:nvPr userDrawn="1"/>
        </p:nvSpPr>
        <p:spPr>
          <a:xfrm rot="10800000">
            <a:off x="11353800" y="-1"/>
            <a:ext cx="838200" cy="498384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103A4D3-9D02-8394-C051-325F44D4DAB4}"/>
              </a:ext>
            </a:extLst>
          </p:cNvPr>
          <p:cNvPicPr>
            <a:picLocks noChangeAspect="1"/>
          </p:cNvPicPr>
          <p:nvPr userDrawn="1"/>
        </p:nvPicPr>
        <p:blipFill>
          <a:blip r:embed="rId3"/>
          <a:stretch>
            <a:fillRect/>
          </a:stretch>
        </p:blipFill>
        <p:spPr>
          <a:xfrm>
            <a:off x="6350334" y="5962650"/>
            <a:ext cx="5422566" cy="698500"/>
          </a:xfrm>
          <a:prstGeom prst="rect">
            <a:avLst/>
          </a:prstGeom>
        </p:spPr>
      </p:pic>
    </p:spTree>
    <p:extLst>
      <p:ext uri="{BB962C8B-B14F-4D97-AF65-F5344CB8AC3E}">
        <p14:creationId xmlns:p14="http://schemas.microsoft.com/office/powerpoint/2010/main" val="4247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176-4647-8CD1-FF56-865426AB69E6}"/>
              </a:ext>
            </a:extLst>
          </p:cNvPr>
          <p:cNvSpPr>
            <a:spLocks noGrp="1"/>
          </p:cNvSpPr>
          <p:nvPr>
            <p:ph type="title" hasCustomPrompt="1"/>
          </p:nvPr>
        </p:nvSpPr>
        <p:spPr>
          <a:xfrm>
            <a:off x="838200" y="365125"/>
            <a:ext cx="10515600" cy="1325563"/>
          </a:xfrm>
        </p:spPr>
        <p:txBody>
          <a:bodyPr>
            <a:normAutofit/>
          </a:bodyPr>
          <a:lstStyle>
            <a:lvl1pPr>
              <a:defRPr sz="3200" b="1">
                <a:solidFill>
                  <a:srgbClr val="25395A"/>
                </a:solidFill>
                <a:latin typeface="Calibri" panose="020F0502020204030204" pitchFamily="34" charset="0"/>
                <a:ea typeface="Calibri" panose="020F0502020204030204" pitchFamily="34" charset="0"/>
                <a:cs typeface="Calibri" panose="020F0502020204030204" pitchFamily="34" charset="0"/>
              </a:defRPr>
            </a:lvl1pPr>
          </a:lstStyle>
          <a:p>
            <a:r>
              <a:rPr lang="en-GB"/>
              <a:t>Title content slide 1 wide column</a:t>
            </a:r>
            <a:endParaRPr lang="en-SK"/>
          </a:p>
        </p:txBody>
      </p:sp>
      <p:sp>
        <p:nvSpPr>
          <p:cNvPr id="3" name="Content Placeholder 2">
            <a:extLst>
              <a:ext uri="{FF2B5EF4-FFF2-40B4-BE49-F238E27FC236}">
                <a16:creationId xmlns:a16="http://schemas.microsoft.com/office/drawing/2014/main" id="{84A45F76-F444-C3D8-53C8-A11C61C5A8E8}"/>
              </a:ext>
            </a:extLst>
          </p:cNvPr>
          <p:cNvSpPr>
            <a:spLocks noGrp="1"/>
          </p:cNvSpPr>
          <p:nvPr>
            <p:ph idx="1"/>
          </p:nvPr>
        </p:nvSpPr>
        <p:spPr>
          <a:xfrm>
            <a:off x="1180730" y="1825625"/>
            <a:ext cx="10173070" cy="3740674"/>
          </a:xfrm>
        </p:spPr>
        <p:txBody>
          <a:bodyPr/>
          <a:lstStyle>
            <a:lvl1pPr marL="0" indent="0">
              <a:buNone/>
              <a:defRPr>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a:defRPr>
                <a:solidFill>
                  <a:srgbClr val="25395A"/>
                </a:solidFill>
                <a:latin typeface="Calibri" panose="020F0502020204030204" pitchFamily="34" charset="0"/>
                <a:ea typeface="Calibri" panose="020F0502020204030204" pitchFamily="34" charset="0"/>
                <a:cs typeface="Calibri" panose="020F0502020204030204" pitchFamily="34" charset="0"/>
              </a:defRPr>
            </a:lvl2pPr>
            <a:lvl3pPr>
              <a:defRPr>
                <a:solidFill>
                  <a:srgbClr val="25395A"/>
                </a:solidFill>
                <a:latin typeface="Calibri" panose="020F0502020204030204" pitchFamily="34" charset="0"/>
                <a:ea typeface="Calibri" panose="020F0502020204030204" pitchFamily="34" charset="0"/>
                <a:cs typeface="Calibri" panose="020F0502020204030204" pitchFamily="34" charset="0"/>
              </a:defRPr>
            </a:lvl3pPr>
            <a:lvl4pPr>
              <a:defRPr>
                <a:solidFill>
                  <a:srgbClr val="25395A"/>
                </a:solidFill>
                <a:latin typeface="Calibri" panose="020F0502020204030204" pitchFamily="34" charset="0"/>
                <a:ea typeface="Calibri" panose="020F0502020204030204" pitchFamily="34" charset="0"/>
                <a:cs typeface="Calibri" panose="020F0502020204030204" pitchFamily="34" charset="0"/>
              </a:defRPr>
            </a:lvl4pPr>
            <a:lvl5pPr>
              <a:defRPr>
                <a:solidFill>
                  <a:srgbClr val="25395A"/>
                </a:solidFill>
                <a:latin typeface="Calibri" panose="020F0502020204030204" pitchFamily="34" charset="0"/>
                <a:ea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pic>
        <p:nvPicPr>
          <p:cNvPr id="12" name="Picture 11">
            <a:extLst>
              <a:ext uri="{FF2B5EF4-FFF2-40B4-BE49-F238E27FC236}">
                <a16:creationId xmlns:a16="http://schemas.microsoft.com/office/drawing/2014/main" id="{CFA0A5B3-383F-A97D-D3D6-57A31229D0F8}"/>
              </a:ext>
            </a:extLst>
          </p:cNvPr>
          <p:cNvPicPr>
            <a:picLocks noChangeAspect="1"/>
          </p:cNvPicPr>
          <p:nvPr userDrawn="1"/>
        </p:nvPicPr>
        <p:blipFill>
          <a:blip r:embed="rId2"/>
          <a:stretch>
            <a:fillRect/>
          </a:stretch>
        </p:blipFill>
        <p:spPr>
          <a:xfrm>
            <a:off x="6350334" y="5962650"/>
            <a:ext cx="5422566" cy="698500"/>
          </a:xfrm>
          <a:prstGeom prst="rect">
            <a:avLst/>
          </a:prstGeom>
        </p:spPr>
      </p:pic>
      <p:pic>
        <p:nvPicPr>
          <p:cNvPr id="5" name="Picture 4">
            <a:extLst>
              <a:ext uri="{FF2B5EF4-FFF2-40B4-BE49-F238E27FC236}">
                <a16:creationId xmlns:a16="http://schemas.microsoft.com/office/drawing/2014/main" id="{C6222ADE-1F1A-0D45-9EB0-2C9B338490DA}"/>
              </a:ext>
            </a:extLst>
          </p:cNvPr>
          <p:cNvPicPr>
            <a:picLocks noChangeAspect="1"/>
          </p:cNvPicPr>
          <p:nvPr userDrawn="1"/>
        </p:nvPicPr>
        <p:blipFill>
          <a:blip r:embed="rId3"/>
          <a:stretch>
            <a:fillRect/>
          </a:stretch>
        </p:blipFill>
        <p:spPr>
          <a:xfrm>
            <a:off x="-609600" y="3797300"/>
            <a:ext cx="2057400" cy="3060700"/>
          </a:xfrm>
          <a:prstGeom prst="rect">
            <a:avLst/>
          </a:prstGeom>
        </p:spPr>
      </p:pic>
      <p:sp>
        <p:nvSpPr>
          <p:cNvPr id="7" name="Isosceles Triangle 6">
            <a:extLst>
              <a:ext uri="{FF2B5EF4-FFF2-40B4-BE49-F238E27FC236}">
                <a16:creationId xmlns:a16="http://schemas.microsoft.com/office/drawing/2014/main" id="{C8384E1E-79F5-91A3-15DC-929A2C4A0C10}"/>
              </a:ext>
            </a:extLst>
          </p:cNvPr>
          <p:cNvSpPr/>
          <p:nvPr userDrawn="1"/>
        </p:nvSpPr>
        <p:spPr>
          <a:xfrm rot="10800000">
            <a:off x="11353800" y="-1"/>
            <a:ext cx="838200" cy="498384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0550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9F95-27B7-5475-7F20-7160DE782AEE}"/>
              </a:ext>
            </a:extLst>
          </p:cNvPr>
          <p:cNvSpPr>
            <a:spLocks noGrp="1"/>
          </p:cNvSpPr>
          <p:nvPr>
            <p:ph type="title" hasCustomPrompt="1"/>
          </p:nvPr>
        </p:nvSpPr>
        <p:spPr>
          <a:xfrm>
            <a:off x="838200" y="365125"/>
            <a:ext cx="10192634" cy="1325563"/>
          </a:xfrm>
        </p:spPr>
        <p:txBody>
          <a:bodyPr>
            <a:normAutofit/>
          </a:bodyPr>
          <a:lstStyle>
            <a:lvl1pPr>
              <a:defRPr sz="3200" b="1">
                <a:solidFill>
                  <a:srgbClr val="25395A"/>
                </a:solidFill>
                <a:latin typeface="Calibri" panose="020F0502020204030204" pitchFamily="34" charset="0"/>
                <a:ea typeface="Calibri" panose="020F0502020204030204" pitchFamily="34" charset="0"/>
                <a:cs typeface="Calibri" panose="020F0502020204030204" pitchFamily="34" charset="0"/>
              </a:defRPr>
            </a:lvl1pPr>
          </a:lstStyle>
          <a:p>
            <a:r>
              <a:rPr lang="en-GB"/>
              <a:t>Title content slide 2 columns</a:t>
            </a:r>
            <a:endParaRPr lang="en-SK"/>
          </a:p>
        </p:txBody>
      </p:sp>
      <p:sp>
        <p:nvSpPr>
          <p:cNvPr id="3" name="Content Placeholder 2">
            <a:extLst>
              <a:ext uri="{FF2B5EF4-FFF2-40B4-BE49-F238E27FC236}">
                <a16:creationId xmlns:a16="http://schemas.microsoft.com/office/drawing/2014/main" id="{709233DB-3E42-5C90-A509-C2CF6148CA8A}"/>
              </a:ext>
            </a:extLst>
          </p:cNvPr>
          <p:cNvSpPr>
            <a:spLocks noGrp="1"/>
          </p:cNvSpPr>
          <p:nvPr>
            <p:ph sz="half" idx="1"/>
          </p:nvPr>
        </p:nvSpPr>
        <p:spPr>
          <a:xfrm>
            <a:off x="1161166" y="1825624"/>
            <a:ext cx="4858634" cy="3678359"/>
          </a:xfrm>
        </p:spPr>
        <p:txBody>
          <a:bodyPr/>
          <a:lstStyle>
            <a:lvl1pPr marL="0" indent="0">
              <a:buNone/>
              <a:defRPr>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a:defRPr>
                <a:solidFill>
                  <a:srgbClr val="25395A"/>
                </a:solidFill>
                <a:latin typeface="Calibri" panose="020F0502020204030204" pitchFamily="34" charset="0"/>
                <a:ea typeface="Calibri" panose="020F0502020204030204" pitchFamily="34" charset="0"/>
                <a:cs typeface="Calibri" panose="020F0502020204030204" pitchFamily="34" charset="0"/>
              </a:defRPr>
            </a:lvl2pPr>
            <a:lvl3pPr>
              <a:defRPr>
                <a:solidFill>
                  <a:srgbClr val="25395A"/>
                </a:solidFill>
                <a:latin typeface="Calibri" panose="020F0502020204030204" pitchFamily="34" charset="0"/>
                <a:ea typeface="Calibri" panose="020F0502020204030204" pitchFamily="34" charset="0"/>
                <a:cs typeface="Calibri" panose="020F0502020204030204" pitchFamily="34" charset="0"/>
              </a:defRPr>
            </a:lvl3pPr>
            <a:lvl4pPr>
              <a:defRPr>
                <a:solidFill>
                  <a:srgbClr val="25395A"/>
                </a:solidFill>
                <a:latin typeface="Calibri" panose="020F0502020204030204" pitchFamily="34" charset="0"/>
                <a:ea typeface="Calibri" panose="020F0502020204030204" pitchFamily="34" charset="0"/>
                <a:cs typeface="Calibri" panose="020F0502020204030204" pitchFamily="34" charset="0"/>
              </a:defRPr>
            </a:lvl4pPr>
            <a:lvl5pPr>
              <a:defRPr>
                <a:solidFill>
                  <a:srgbClr val="25395A"/>
                </a:solidFill>
                <a:latin typeface="Calibri" panose="020F0502020204030204" pitchFamily="34" charset="0"/>
                <a:ea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Content Placeholder 3">
            <a:extLst>
              <a:ext uri="{FF2B5EF4-FFF2-40B4-BE49-F238E27FC236}">
                <a16:creationId xmlns:a16="http://schemas.microsoft.com/office/drawing/2014/main" id="{75A3AB08-135D-FD19-C49A-D1BED94FDF51}"/>
              </a:ext>
            </a:extLst>
          </p:cNvPr>
          <p:cNvSpPr>
            <a:spLocks noGrp="1"/>
          </p:cNvSpPr>
          <p:nvPr>
            <p:ph sz="half" idx="2"/>
          </p:nvPr>
        </p:nvSpPr>
        <p:spPr>
          <a:xfrm>
            <a:off x="6172200" y="1825625"/>
            <a:ext cx="4858634" cy="3678360"/>
          </a:xfrm>
        </p:spPr>
        <p:txBody>
          <a:bodyPr/>
          <a:lstStyle>
            <a:lvl1pPr marL="0" indent="0">
              <a:buNone/>
              <a:defRPr>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a:defRPr>
                <a:solidFill>
                  <a:srgbClr val="25395A"/>
                </a:solidFill>
                <a:latin typeface="Calibri" panose="020F0502020204030204" pitchFamily="34" charset="0"/>
                <a:ea typeface="Calibri" panose="020F0502020204030204" pitchFamily="34" charset="0"/>
                <a:cs typeface="Calibri" panose="020F0502020204030204" pitchFamily="34" charset="0"/>
              </a:defRPr>
            </a:lvl2pPr>
            <a:lvl3pPr>
              <a:defRPr>
                <a:solidFill>
                  <a:srgbClr val="25395A"/>
                </a:solidFill>
                <a:latin typeface="Calibri" panose="020F0502020204030204" pitchFamily="34" charset="0"/>
                <a:ea typeface="Calibri" panose="020F0502020204030204" pitchFamily="34" charset="0"/>
                <a:cs typeface="Calibri" panose="020F0502020204030204" pitchFamily="34" charset="0"/>
              </a:defRPr>
            </a:lvl3pPr>
            <a:lvl4pPr>
              <a:defRPr>
                <a:solidFill>
                  <a:srgbClr val="25395A"/>
                </a:solidFill>
                <a:latin typeface="Calibri" panose="020F0502020204030204" pitchFamily="34" charset="0"/>
                <a:ea typeface="Calibri" panose="020F0502020204030204" pitchFamily="34" charset="0"/>
                <a:cs typeface="Calibri" panose="020F0502020204030204" pitchFamily="34" charset="0"/>
              </a:defRPr>
            </a:lvl4pPr>
            <a:lvl5pPr>
              <a:defRPr>
                <a:solidFill>
                  <a:srgbClr val="25395A"/>
                </a:solidFill>
                <a:latin typeface="Calibri" panose="020F0502020204030204" pitchFamily="34" charset="0"/>
                <a:ea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pic>
        <p:nvPicPr>
          <p:cNvPr id="10" name="Picture 9">
            <a:extLst>
              <a:ext uri="{FF2B5EF4-FFF2-40B4-BE49-F238E27FC236}">
                <a16:creationId xmlns:a16="http://schemas.microsoft.com/office/drawing/2014/main" id="{EA89AA87-A5E6-ED07-8A2A-DC98BECD53B1}"/>
              </a:ext>
            </a:extLst>
          </p:cNvPr>
          <p:cNvPicPr>
            <a:picLocks noChangeAspect="1"/>
          </p:cNvPicPr>
          <p:nvPr userDrawn="1"/>
        </p:nvPicPr>
        <p:blipFill>
          <a:blip r:embed="rId2"/>
          <a:stretch>
            <a:fillRect/>
          </a:stretch>
        </p:blipFill>
        <p:spPr>
          <a:xfrm>
            <a:off x="6350334" y="5962650"/>
            <a:ext cx="5422566" cy="698500"/>
          </a:xfrm>
          <a:prstGeom prst="rect">
            <a:avLst/>
          </a:prstGeom>
        </p:spPr>
      </p:pic>
      <p:pic>
        <p:nvPicPr>
          <p:cNvPr id="11" name="Picture 10">
            <a:extLst>
              <a:ext uri="{FF2B5EF4-FFF2-40B4-BE49-F238E27FC236}">
                <a16:creationId xmlns:a16="http://schemas.microsoft.com/office/drawing/2014/main" id="{B352C7EE-AF3B-9E6A-75B6-BD5597AFFCEF}"/>
              </a:ext>
            </a:extLst>
          </p:cNvPr>
          <p:cNvPicPr>
            <a:picLocks noChangeAspect="1"/>
          </p:cNvPicPr>
          <p:nvPr userDrawn="1"/>
        </p:nvPicPr>
        <p:blipFill>
          <a:blip r:embed="rId3"/>
          <a:stretch>
            <a:fillRect/>
          </a:stretch>
        </p:blipFill>
        <p:spPr>
          <a:xfrm>
            <a:off x="-609600" y="3797300"/>
            <a:ext cx="2057400" cy="3060700"/>
          </a:xfrm>
          <a:prstGeom prst="rect">
            <a:avLst/>
          </a:prstGeom>
        </p:spPr>
      </p:pic>
      <p:sp>
        <p:nvSpPr>
          <p:cNvPr id="12" name="Isosceles Triangle 11">
            <a:extLst>
              <a:ext uri="{FF2B5EF4-FFF2-40B4-BE49-F238E27FC236}">
                <a16:creationId xmlns:a16="http://schemas.microsoft.com/office/drawing/2014/main" id="{3EC23202-D27A-6E44-F6F9-3643E1D628C8}"/>
              </a:ext>
            </a:extLst>
          </p:cNvPr>
          <p:cNvSpPr/>
          <p:nvPr userDrawn="1"/>
        </p:nvSpPr>
        <p:spPr>
          <a:xfrm rot="10800000">
            <a:off x="11353800" y="-1"/>
            <a:ext cx="838200" cy="4983847"/>
          </a:xfrm>
          <a:prstGeom prst="triangle">
            <a:avLst>
              <a:gd name="adj" fmla="val 0"/>
            </a:avLst>
          </a:prstGeom>
          <a:solidFill>
            <a:srgbClr val="882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747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A5E073-7977-8A43-E273-872C21ABFD5B}"/>
              </a:ext>
            </a:extLst>
          </p:cNvPr>
          <p:cNvPicPr>
            <a:picLocks noChangeAspect="1"/>
          </p:cNvPicPr>
          <p:nvPr userDrawn="1"/>
        </p:nvPicPr>
        <p:blipFill>
          <a:blip r:embed="rId2"/>
          <a:stretch>
            <a:fillRect/>
          </a:stretch>
        </p:blipFill>
        <p:spPr>
          <a:xfrm>
            <a:off x="893886" y="5277609"/>
            <a:ext cx="10515600" cy="1354552"/>
          </a:xfrm>
          <a:prstGeom prst="rect">
            <a:avLst/>
          </a:prstGeom>
        </p:spPr>
      </p:pic>
      <p:sp>
        <p:nvSpPr>
          <p:cNvPr id="8" name="Title 1">
            <a:extLst>
              <a:ext uri="{FF2B5EF4-FFF2-40B4-BE49-F238E27FC236}">
                <a16:creationId xmlns:a16="http://schemas.microsoft.com/office/drawing/2014/main" id="{BF71E273-547C-51A0-5759-0FB695BB3FA0}"/>
              </a:ext>
            </a:extLst>
          </p:cNvPr>
          <p:cNvSpPr>
            <a:spLocks noGrp="1"/>
          </p:cNvSpPr>
          <p:nvPr>
            <p:ph type="title" hasCustomPrompt="1"/>
          </p:nvPr>
        </p:nvSpPr>
        <p:spPr>
          <a:xfrm>
            <a:off x="838200" y="2103437"/>
            <a:ext cx="10515600" cy="1325563"/>
          </a:xfrm>
        </p:spPr>
        <p:txBody>
          <a:bodyPr>
            <a:normAutofit/>
          </a:bodyPr>
          <a:lstStyle>
            <a:lvl1pPr algn="ctr">
              <a:defRPr sz="3600">
                <a:latin typeface="Calibri" panose="020F0502020204030204" pitchFamily="34" charset="0"/>
                <a:ea typeface="Calibri" panose="020F0502020204030204" pitchFamily="34" charset="0"/>
                <a:cs typeface="Calibri" panose="020F0502020204030204" pitchFamily="34" charset="0"/>
              </a:defRPr>
            </a:lvl1pPr>
          </a:lstStyle>
          <a:p>
            <a:r>
              <a:rPr lang="en-GB"/>
              <a:t>Thank you </a:t>
            </a:r>
            <a:endParaRPr lang="en-SK"/>
          </a:p>
        </p:txBody>
      </p:sp>
      <p:sp>
        <p:nvSpPr>
          <p:cNvPr id="2" name="Text Placeholder 2">
            <a:extLst>
              <a:ext uri="{FF2B5EF4-FFF2-40B4-BE49-F238E27FC236}">
                <a16:creationId xmlns:a16="http://schemas.microsoft.com/office/drawing/2014/main" id="{DA6986D8-D23D-97FB-CEF1-4B32B74FBD0B}"/>
              </a:ext>
            </a:extLst>
          </p:cNvPr>
          <p:cNvSpPr>
            <a:spLocks noGrp="1"/>
          </p:cNvSpPr>
          <p:nvPr>
            <p:ph type="body" idx="1" hasCustomPrompt="1"/>
          </p:nvPr>
        </p:nvSpPr>
        <p:spPr>
          <a:xfrm>
            <a:off x="838200" y="4091781"/>
            <a:ext cx="3431959" cy="1056480"/>
          </a:xfrm>
        </p:spPr>
        <p:txBody>
          <a:bodyPr/>
          <a:lstStyle>
            <a:lvl1pPr marL="0" indent="0" algn="ctr">
              <a:buNone/>
              <a:defRPr sz="2400" b="1">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eurofound.europa.eu</a:t>
            </a:r>
          </a:p>
        </p:txBody>
      </p:sp>
      <p:sp>
        <p:nvSpPr>
          <p:cNvPr id="3" name="Text Placeholder 2">
            <a:extLst>
              <a:ext uri="{FF2B5EF4-FFF2-40B4-BE49-F238E27FC236}">
                <a16:creationId xmlns:a16="http://schemas.microsoft.com/office/drawing/2014/main" id="{352A71B6-35BC-DA6E-0FBD-0DBB80CFD0D1}"/>
              </a:ext>
            </a:extLst>
          </p:cNvPr>
          <p:cNvSpPr>
            <a:spLocks noGrp="1"/>
          </p:cNvSpPr>
          <p:nvPr>
            <p:ph type="body" idx="10" hasCustomPrompt="1"/>
          </p:nvPr>
        </p:nvSpPr>
        <p:spPr>
          <a:xfrm>
            <a:off x="4517996" y="4091781"/>
            <a:ext cx="3431959" cy="1056480"/>
          </a:xfrm>
        </p:spPr>
        <p:txBody>
          <a:bodyPr/>
          <a:lstStyle>
            <a:lvl1pPr marL="0" indent="0" algn="ctr">
              <a:buNone/>
              <a:defRPr sz="2400" b="1">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ela.europa.eu</a:t>
            </a:r>
          </a:p>
        </p:txBody>
      </p:sp>
      <p:sp>
        <p:nvSpPr>
          <p:cNvPr id="4" name="Text Placeholder 2">
            <a:extLst>
              <a:ext uri="{FF2B5EF4-FFF2-40B4-BE49-F238E27FC236}">
                <a16:creationId xmlns:a16="http://schemas.microsoft.com/office/drawing/2014/main" id="{B87C1D27-FB27-8183-E59B-F137470CC826}"/>
              </a:ext>
            </a:extLst>
          </p:cNvPr>
          <p:cNvSpPr>
            <a:spLocks noGrp="1"/>
          </p:cNvSpPr>
          <p:nvPr>
            <p:ph type="body" idx="11" hasCustomPrompt="1"/>
          </p:nvPr>
        </p:nvSpPr>
        <p:spPr>
          <a:xfrm>
            <a:off x="7907784" y="4091781"/>
            <a:ext cx="3431959" cy="1056480"/>
          </a:xfrm>
        </p:spPr>
        <p:txBody>
          <a:bodyPr/>
          <a:lstStyle>
            <a:lvl1pPr marL="0" indent="0" algn="ctr">
              <a:buNone/>
              <a:defRPr sz="2400" b="1">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eures.europa.eu</a:t>
            </a:r>
          </a:p>
        </p:txBody>
      </p:sp>
    </p:spTree>
    <p:extLst>
      <p:ext uri="{BB962C8B-B14F-4D97-AF65-F5344CB8AC3E}">
        <p14:creationId xmlns:p14="http://schemas.microsoft.com/office/powerpoint/2010/main" val="3831018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5DC88-8326-DB0B-F647-FC70F24EB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K"/>
          </a:p>
        </p:txBody>
      </p:sp>
      <p:sp>
        <p:nvSpPr>
          <p:cNvPr id="3" name="Text Placeholder 2">
            <a:extLst>
              <a:ext uri="{FF2B5EF4-FFF2-40B4-BE49-F238E27FC236}">
                <a16:creationId xmlns:a16="http://schemas.microsoft.com/office/drawing/2014/main" id="{AC798C28-96B8-3587-33B9-6BAC9FFB4C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C99B4349-F752-9656-842A-A4944B08E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5395A"/>
                </a:solidFill>
              </a:defRPr>
            </a:lvl1pPr>
          </a:lstStyle>
          <a:p>
            <a:fld id="{2686F44E-27CA-A141-A167-150CEC3996D8}" type="datetimeFigureOut">
              <a:rPr lang="en-SK" smtClean="0"/>
              <a:pPr/>
              <a:t>11/06/2024</a:t>
            </a:fld>
            <a:endParaRPr lang="en-SK"/>
          </a:p>
        </p:txBody>
      </p:sp>
      <p:sp>
        <p:nvSpPr>
          <p:cNvPr id="5" name="Footer Placeholder 4">
            <a:extLst>
              <a:ext uri="{FF2B5EF4-FFF2-40B4-BE49-F238E27FC236}">
                <a16:creationId xmlns:a16="http://schemas.microsoft.com/office/drawing/2014/main" id="{0FC02110-D32E-12D7-B2A2-29D218856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25395A"/>
                </a:solidFill>
              </a:defRPr>
            </a:lvl1pPr>
          </a:lstStyle>
          <a:p>
            <a:endParaRPr lang="en-SK"/>
          </a:p>
        </p:txBody>
      </p:sp>
      <p:sp>
        <p:nvSpPr>
          <p:cNvPr id="6" name="Slide Number Placeholder 5">
            <a:extLst>
              <a:ext uri="{FF2B5EF4-FFF2-40B4-BE49-F238E27FC236}">
                <a16:creationId xmlns:a16="http://schemas.microsoft.com/office/drawing/2014/main" id="{F8DA0995-0F57-D044-4311-8EF5EB07DB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25395A"/>
                </a:solidFill>
              </a:defRPr>
            </a:lvl1pPr>
          </a:lstStyle>
          <a:p>
            <a:fld id="{B8DB502D-F4A4-2B42-83BD-E799FC87B6E4}" type="slidenum">
              <a:rPr lang="en-SK" smtClean="0"/>
              <a:pPr/>
              <a:t>‹#›</a:t>
            </a:fld>
            <a:endParaRPr lang="en-SK"/>
          </a:p>
        </p:txBody>
      </p:sp>
    </p:spTree>
    <p:extLst>
      <p:ext uri="{BB962C8B-B14F-4D97-AF65-F5344CB8AC3E}">
        <p14:creationId xmlns:p14="http://schemas.microsoft.com/office/powerpoint/2010/main" val="3317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5" r:id="rId5"/>
    <p:sldLayoutId id="2147483656" r:id="rId6"/>
    <p:sldLayoutId id="2147483664" r:id="rId7"/>
    <p:sldLayoutId id="2147483652" r:id="rId8"/>
    <p:sldLayoutId id="2147483666" r:id="rId9"/>
  </p:sldLayoutIdLst>
  <p:txStyles>
    <p:titleStyle>
      <a:lvl1pPr algn="l" defTabSz="914400" rtl="0" eaLnBrk="1" latinLnBrk="0" hangingPunct="1">
        <a:lnSpc>
          <a:spcPct val="90000"/>
        </a:lnSpc>
        <a:spcBef>
          <a:spcPct val="0"/>
        </a:spcBef>
        <a:buNone/>
        <a:defRPr sz="4400" b="1" kern="1200">
          <a:solidFill>
            <a:srgbClr val="25395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5395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5395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395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395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39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68252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20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8EC1B-6801-1625-5614-43B0C81EFC41}"/>
              </a:ext>
            </a:extLst>
          </p:cNvPr>
          <p:cNvSpPr>
            <a:spLocks noGrp="1"/>
          </p:cNvSpPr>
          <p:nvPr>
            <p:ph type="title"/>
          </p:nvPr>
        </p:nvSpPr>
        <p:spPr/>
        <p:txBody>
          <a:bodyPr/>
          <a:lstStyle/>
          <a:p>
            <a:r>
              <a:rPr lang="en-US" sz="2800">
                <a:latin typeface="Calibri"/>
                <a:cs typeface="Calibri"/>
              </a:rPr>
              <a:t>Measures taken by employers to address shortages</a:t>
            </a:r>
            <a:endParaRPr lang="en-US">
              <a:latin typeface="Calibri"/>
              <a:cs typeface="Calibri"/>
            </a:endParaRPr>
          </a:p>
        </p:txBody>
      </p:sp>
      <p:pic>
        <p:nvPicPr>
          <p:cNvPr id="7" name="Content Placeholder 6" descr="A group of people in a factory&#10;&#10;Description automatically generated">
            <a:extLst>
              <a:ext uri="{FF2B5EF4-FFF2-40B4-BE49-F238E27FC236}">
                <a16:creationId xmlns:a16="http://schemas.microsoft.com/office/drawing/2014/main" id="{705DA27C-3E45-5D7E-BCFC-66F274AE7EF0}"/>
              </a:ext>
            </a:extLst>
          </p:cNvPr>
          <p:cNvPicPr>
            <a:picLocks noGrp="1" noChangeAspect="1"/>
          </p:cNvPicPr>
          <p:nvPr>
            <p:ph idx="1"/>
          </p:nvPr>
        </p:nvPicPr>
        <p:blipFill>
          <a:blip r:embed="rId2"/>
          <a:stretch>
            <a:fillRect/>
          </a:stretch>
        </p:blipFill>
        <p:spPr>
          <a:xfrm>
            <a:off x="2746562" y="2444262"/>
            <a:ext cx="4769498" cy="3177632"/>
          </a:xfrm>
        </p:spPr>
      </p:pic>
    </p:spTree>
    <p:extLst>
      <p:ext uri="{BB962C8B-B14F-4D97-AF65-F5344CB8AC3E}">
        <p14:creationId xmlns:p14="http://schemas.microsoft.com/office/powerpoint/2010/main" val="49244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8BF7-D773-443B-FBF3-C24EFB8A2B9C}"/>
              </a:ext>
            </a:extLst>
          </p:cNvPr>
          <p:cNvSpPr>
            <a:spLocks noGrp="1"/>
          </p:cNvSpPr>
          <p:nvPr>
            <p:ph type="title"/>
          </p:nvPr>
        </p:nvSpPr>
        <p:spPr>
          <a:xfrm>
            <a:off x="548354" y="396011"/>
            <a:ext cx="9938059" cy="1314316"/>
          </a:xfrm>
        </p:spPr>
        <p:txBody>
          <a:bodyPr/>
          <a:lstStyle/>
          <a:p>
            <a:r>
              <a:rPr lang="en-US" sz="3200">
                <a:solidFill>
                  <a:srgbClr val="25395A"/>
                </a:solidFill>
                <a:latin typeface="Calibri"/>
                <a:cs typeface="Calibri"/>
              </a:rPr>
              <a:t>Measures taken by SMEs when faced with skill shortages </a:t>
            </a:r>
            <a:r>
              <a:rPr lang="en-US" sz="2000">
                <a:solidFill>
                  <a:srgbClr val="25395A"/>
                </a:solidFill>
                <a:latin typeface="Calibri"/>
                <a:cs typeface="Calibri"/>
              </a:rPr>
              <a:t>(Eurobarometer 529, 2023)</a:t>
            </a:r>
            <a:endParaRPr lang="en-US">
              <a:latin typeface="Calibri"/>
              <a:cs typeface="Calibri"/>
            </a:endParaRPr>
          </a:p>
        </p:txBody>
      </p:sp>
      <p:pic>
        <p:nvPicPr>
          <p:cNvPr id="5" name="Content Placeholder 4" descr="A graph of blue and white bars&#10;&#10;Description automatically generated">
            <a:extLst>
              <a:ext uri="{FF2B5EF4-FFF2-40B4-BE49-F238E27FC236}">
                <a16:creationId xmlns:a16="http://schemas.microsoft.com/office/drawing/2014/main" id="{33850C3F-DBD3-8DD8-B5E3-4132F3B8B03A}"/>
              </a:ext>
            </a:extLst>
          </p:cNvPr>
          <p:cNvPicPr>
            <a:picLocks noGrp="1" noChangeAspect="1"/>
          </p:cNvPicPr>
          <p:nvPr>
            <p:ph idx="1"/>
          </p:nvPr>
        </p:nvPicPr>
        <p:blipFill>
          <a:blip r:embed="rId2"/>
          <a:stretch>
            <a:fillRect/>
          </a:stretch>
        </p:blipFill>
        <p:spPr>
          <a:xfrm>
            <a:off x="2164764" y="1791120"/>
            <a:ext cx="7152293" cy="3830774"/>
          </a:xfrm>
        </p:spPr>
      </p:pic>
    </p:spTree>
    <p:extLst>
      <p:ext uri="{BB962C8B-B14F-4D97-AF65-F5344CB8AC3E}">
        <p14:creationId xmlns:p14="http://schemas.microsoft.com/office/powerpoint/2010/main" val="410705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0F09-D5DC-7CA0-D2C0-E9DE0F88ADE2}"/>
              </a:ext>
            </a:extLst>
          </p:cNvPr>
          <p:cNvSpPr>
            <a:spLocks noGrp="1"/>
          </p:cNvSpPr>
          <p:nvPr>
            <p:ph type="title"/>
          </p:nvPr>
        </p:nvSpPr>
        <p:spPr>
          <a:xfrm>
            <a:off x="1190611" y="396011"/>
            <a:ext cx="8620888" cy="1314316"/>
          </a:xfrm>
        </p:spPr>
        <p:txBody>
          <a:bodyPr/>
          <a:lstStyle/>
          <a:p>
            <a:r>
              <a:rPr lang="en-US" sz="3200">
                <a:solidFill>
                  <a:srgbClr val="25395A"/>
                </a:solidFill>
              </a:rPr>
              <a:t>Improve the match between supply and demand</a:t>
            </a:r>
            <a:endParaRPr lang="en-US"/>
          </a:p>
        </p:txBody>
      </p:sp>
      <p:pic>
        <p:nvPicPr>
          <p:cNvPr id="4" name="Content Placeholder 3" descr="A black background with blue text">
            <a:extLst>
              <a:ext uri="{FF2B5EF4-FFF2-40B4-BE49-F238E27FC236}">
                <a16:creationId xmlns:a16="http://schemas.microsoft.com/office/drawing/2014/main" id="{26BB32B4-67FA-7AFF-3345-37E5E82076B5}"/>
              </a:ext>
            </a:extLst>
          </p:cNvPr>
          <p:cNvPicPr>
            <a:picLocks noGrp="1" noChangeAspect="1"/>
          </p:cNvPicPr>
          <p:nvPr>
            <p:ph idx="1"/>
          </p:nvPr>
        </p:nvPicPr>
        <p:blipFill>
          <a:blip r:embed="rId2"/>
          <a:stretch>
            <a:fillRect/>
          </a:stretch>
        </p:blipFill>
        <p:spPr>
          <a:xfrm>
            <a:off x="1503022" y="1932634"/>
            <a:ext cx="9183348" cy="3536860"/>
          </a:xfrm>
        </p:spPr>
      </p:pic>
    </p:spTree>
    <p:extLst>
      <p:ext uri="{BB962C8B-B14F-4D97-AF65-F5344CB8AC3E}">
        <p14:creationId xmlns:p14="http://schemas.microsoft.com/office/powerpoint/2010/main" val="345295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1622-F428-A84A-BE53-922718A4A823}"/>
              </a:ext>
            </a:extLst>
          </p:cNvPr>
          <p:cNvSpPr>
            <a:spLocks noGrp="1"/>
          </p:cNvSpPr>
          <p:nvPr>
            <p:ph type="title"/>
          </p:nvPr>
        </p:nvSpPr>
        <p:spPr>
          <a:xfrm>
            <a:off x="1038211" y="391287"/>
            <a:ext cx="8620888" cy="1314316"/>
          </a:xfrm>
        </p:spPr>
        <p:txBody>
          <a:bodyPr/>
          <a:lstStyle/>
          <a:p>
            <a:r>
              <a:rPr lang="en-US" sz="3200">
                <a:solidFill>
                  <a:srgbClr val="25395A"/>
                </a:solidFill>
              </a:rPr>
              <a:t>Enhanced recruitment strategies</a:t>
            </a:r>
            <a:endParaRPr lang="en-US"/>
          </a:p>
        </p:txBody>
      </p:sp>
      <p:pic>
        <p:nvPicPr>
          <p:cNvPr id="6" name="Content Placeholder 5" descr="A black background with blue text&#10;&#10;Description automatically generated">
            <a:extLst>
              <a:ext uri="{FF2B5EF4-FFF2-40B4-BE49-F238E27FC236}">
                <a16:creationId xmlns:a16="http://schemas.microsoft.com/office/drawing/2014/main" id="{5205A809-D611-50BB-EF72-EB60AB5DC442}"/>
              </a:ext>
            </a:extLst>
          </p:cNvPr>
          <p:cNvPicPr>
            <a:picLocks noGrp="1" noChangeAspect="1"/>
          </p:cNvPicPr>
          <p:nvPr>
            <p:ph idx="1"/>
          </p:nvPr>
        </p:nvPicPr>
        <p:blipFill>
          <a:blip r:embed="rId2"/>
          <a:stretch>
            <a:fillRect/>
          </a:stretch>
        </p:blipFill>
        <p:spPr>
          <a:xfrm>
            <a:off x="1674418" y="1902702"/>
            <a:ext cx="8926616" cy="3311848"/>
          </a:xfrm>
        </p:spPr>
      </p:pic>
    </p:spTree>
    <p:extLst>
      <p:ext uri="{BB962C8B-B14F-4D97-AF65-F5344CB8AC3E}">
        <p14:creationId xmlns:p14="http://schemas.microsoft.com/office/powerpoint/2010/main" val="365224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E70D-F5FA-FECC-C02A-E3CFDF738256}"/>
              </a:ext>
            </a:extLst>
          </p:cNvPr>
          <p:cNvSpPr>
            <a:spLocks noGrp="1"/>
          </p:cNvSpPr>
          <p:nvPr>
            <p:ph type="title"/>
          </p:nvPr>
        </p:nvSpPr>
        <p:spPr>
          <a:xfrm>
            <a:off x="822551" y="391287"/>
            <a:ext cx="8620888" cy="1314316"/>
          </a:xfrm>
        </p:spPr>
        <p:txBody>
          <a:bodyPr/>
          <a:lstStyle/>
          <a:p>
            <a:r>
              <a:rPr lang="en-US" sz="3200">
                <a:solidFill>
                  <a:srgbClr val="25395A"/>
                </a:solidFill>
              </a:rPr>
              <a:t>Increase attractiveness of work and workplaces</a:t>
            </a:r>
            <a:endParaRPr lang="en-US"/>
          </a:p>
        </p:txBody>
      </p:sp>
      <p:pic>
        <p:nvPicPr>
          <p:cNvPr id="5" name="Content Placeholder 4" descr="A black background with blue text&#10;&#10;Description automatically generated">
            <a:extLst>
              <a:ext uri="{FF2B5EF4-FFF2-40B4-BE49-F238E27FC236}">
                <a16:creationId xmlns:a16="http://schemas.microsoft.com/office/drawing/2014/main" id="{0245B997-EBD6-6615-F850-F01E9AE93E41}"/>
              </a:ext>
            </a:extLst>
          </p:cNvPr>
          <p:cNvPicPr>
            <a:picLocks noGrp="1" noChangeAspect="1"/>
          </p:cNvPicPr>
          <p:nvPr>
            <p:ph idx="1"/>
          </p:nvPr>
        </p:nvPicPr>
        <p:blipFill>
          <a:blip r:embed="rId2"/>
          <a:stretch>
            <a:fillRect/>
          </a:stretch>
        </p:blipFill>
        <p:spPr>
          <a:xfrm>
            <a:off x="1559400" y="1988966"/>
            <a:ext cx="9386689" cy="3541886"/>
          </a:xfrm>
        </p:spPr>
      </p:pic>
    </p:spTree>
    <p:extLst>
      <p:ext uri="{BB962C8B-B14F-4D97-AF65-F5344CB8AC3E}">
        <p14:creationId xmlns:p14="http://schemas.microsoft.com/office/powerpoint/2010/main" val="3168271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B453-DA49-587B-2F03-9564A81D3560}"/>
              </a:ext>
            </a:extLst>
          </p:cNvPr>
          <p:cNvSpPr>
            <a:spLocks noGrp="1"/>
          </p:cNvSpPr>
          <p:nvPr>
            <p:ph type="title"/>
          </p:nvPr>
        </p:nvSpPr>
        <p:spPr>
          <a:xfrm>
            <a:off x="820497" y="396011"/>
            <a:ext cx="8620888" cy="1314316"/>
          </a:xfrm>
        </p:spPr>
        <p:txBody>
          <a:bodyPr/>
          <a:lstStyle/>
          <a:p>
            <a:r>
              <a:rPr lang="en-US" sz="3200">
                <a:solidFill>
                  <a:srgbClr val="25395A"/>
                </a:solidFill>
              </a:rPr>
              <a:t>Target underrepresented groups</a:t>
            </a:r>
            <a:endParaRPr lang="en-US"/>
          </a:p>
        </p:txBody>
      </p:sp>
      <p:pic>
        <p:nvPicPr>
          <p:cNvPr id="4" name="Content Placeholder 3" descr="A black background with blue text&#10;&#10;Description automatically generated">
            <a:extLst>
              <a:ext uri="{FF2B5EF4-FFF2-40B4-BE49-F238E27FC236}">
                <a16:creationId xmlns:a16="http://schemas.microsoft.com/office/drawing/2014/main" id="{B338F8E1-9554-4BCE-E63D-57BF8679B6AB}"/>
              </a:ext>
            </a:extLst>
          </p:cNvPr>
          <p:cNvPicPr>
            <a:picLocks noGrp="1" noChangeAspect="1"/>
          </p:cNvPicPr>
          <p:nvPr>
            <p:ph idx="1"/>
          </p:nvPr>
        </p:nvPicPr>
        <p:blipFill>
          <a:blip r:embed="rId2"/>
          <a:stretch>
            <a:fillRect/>
          </a:stretch>
        </p:blipFill>
        <p:spPr>
          <a:xfrm>
            <a:off x="818965" y="1817464"/>
            <a:ext cx="9495548" cy="3527714"/>
          </a:xfrm>
        </p:spPr>
      </p:pic>
    </p:spTree>
    <p:extLst>
      <p:ext uri="{BB962C8B-B14F-4D97-AF65-F5344CB8AC3E}">
        <p14:creationId xmlns:p14="http://schemas.microsoft.com/office/powerpoint/2010/main" val="2189241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lack background with blue text&#10;&#10;Description automatically generated">
            <a:extLst>
              <a:ext uri="{FF2B5EF4-FFF2-40B4-BE49-F238E27FC236}">
                <a16:creationId xmlns:a16="http://schemas.microsoft.com/office/drawing/2014/main" id="{A2F82C23-BDDD-263D-3FEB-9E6E10657CF5}"/>
              </a:ext>
            </a:extLst>
          </p:cNvPr>
          <p:cNvPicPr>
            <a:picLocks noGrp="1" noChangeAspect="1"/>
          </p:cNvPicPr>
          <p:nvPr>
            <p:ph idx="1"/>
          </p:nvPr>
        </p:nvPicPr>
        <p:blipFill>
          <a:blip r:embed="rId2"/>
          <a:stretch>
            <a:fillRect/>
          </a:stretch>
        </p:blipFill>
        <p:spPr>
          <a:xfrm>
            <a:off x="677452" y="1072503"/>
            <a:ext cx="10823605" cy="4375379"/>
          </a:xfrm>
        </p:spPr>
      </p:pic>
    </p:spTree>
    <p:extLst>
      <p:ext uri="{BB962C8B-B14F-4D97-AF65-F5344CB8AC3E}">
        <p14:creationId xmlns:p14="http://schemas.microsoft.com/office/powerpoint/2010/main" val="1624215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a:t>Successful practices to address </a:t>
            </a:r>
            <a:br>
              <a:rPr lang="en-US"/>
            </a:br>
            <a:r>
              <a:rPr lang="en-US" err="1"/>
              <a:t>labour</a:t>
            </a:r>
            <a:r>
              <a:rPr lang="en-US"/>
              <a:t> shortages: company cases</a:t>
            </a:r>
          </a:p>
        </p:txBody>
      </p:sp>
      <p:sp>
        <p:nvSpPr>
          <p:cNvPr id="8" name="TextBox 7">
            <a:extLst>
              <a:ext uri="{FF2B5EF4-FFF2-40B4-BE49-F238E27FC236}">
                <a16:creationId xmlns:a16="http://schemas.microsoft.com/office/drawing/2014/main" id="{BB8A4D27-9483-9F01-2D10-74E632F7618C}"/>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0033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603F2A-CECD-A80C-DEEA-5425C11C5FF7}"/>
              </a:ext>
            </a:extLst>
          </p:cNvPr>
          <p:cNvSpPr>
            <a:spLocks noGrp="1"/>
          </p:cNvSpPr>
          <p:nvPr>
            <p:ph type="title"/>
          </p:nvPr>
        </p:nvSpPr>
        <p:spPr/>
        <p:txBody>
          <a:bodyPr>
            <a:normAutofit/>
          </a:bodyPr>
          <a:lstStyle/>
          <a:p>
            <a:r>
              <a:rPr lang="en-US"/>
              <a:t>Successful practices to address </a:t>
            </a:r>
            <a:r>
              <a:rPr lang="en-US" err="1"/>
              <a:t>labour</a:t>
            </a:r>
            <a:r>
              <a:rPr lang="en-US"/>
              <a:t> shortages: company cases presentation </a:t>
            </a:r>
            <a:endParaRPr lang="en-GB"/>
          </a:p>
        </p:txBody>
      </p:sp>
      <p:sp>
        <p:nvSpPr>
          <p:cNvPr id="9" name="Content Placeholder 8">
            <a:extLst>
              <a:ext uri="{FF2B5EF4-FFF2-40B4-BE49-F238E27FC236}">
                <a16:creationId xmlns:a16="http://schemas.microsoft.com/office/drawing/2014/main" id="{385DFEE7-09C5-7618-295E-72DA95151E9F}"/>
              </a:ext>
            </a:extLst>
          </p:cNvPr>
          <p:cNvSpPr>
            <a:spLocks noGrp="1"/>
          </p:cNvSpPr>
          <p:nvPr>
            <p:ph idx="1"/>
          </p:nvPr>
        </p:nvSpPr>
        <p:spPr/>
        <p:txBody>
          <a:bodyPr vert="horz" lIns="91440" tIns="45720" rIns="91440" bIns="45720" rtlCol="0" anchor="t">
            <a:normAutofit/>
          </a:bodyPr>
          <a:lstStyle/>
          <a:p>
            <a:r>
              <a:rPr lang="pt-BR">
                <a:solidFill>
                  <a:srgbClr val="25395A"/>
                </a:solidFill>
                <a:latin typeface="Calibri"/>
                <a:ea typeface="Calibri"/>
                <a:cs typeface="Calibri"/>
              </a:rPr>
              <a:t>• </a:t>
            </a:r>
            <a:r>
              <a:rPr lang="pt-BR" b="1">
                <a:solidFill>
                  <a:srgbClr val="25395A"/>
                </a:solidFill>
                <a:latin typeface="Calibri"/>
                <a:ea typeface="Calibri"/>
                <a:cs typeface="Calibri"/>
              </a:rPr>
              <a:t>Na </a:t>
            </a:r>
            <a:r>
              <a:rPr lang="pt-BR" b="1" err="1">
                <a:solidFill>
                  <a:srgbClr val="25395A"/>
                </a:solidFill>
                <a:latin typeface="Calibri"/>
                <a:ea typeface="Calibri"/>
                <a:cs typeface="Calibri"/>
              </a:rPr>
              <a:t>Františku</a:t>
            </a:r>
            <a:r>
              <a:rPr lang="pt-BR" b="1">
                <a:solidFill>
                  <a:srgbClr val="25395A"/>
                </a:solidFill>
                <a:latin typeface="Calibri"/>
                <a:ea typeface="Calibri"/>
                <a:cs typeface="Calibri"/>
              </a:rPr>
              <a:t> hospital Prague</a:t>
            </a:r>
          </a:p>
          <a:p>
            <a:r>
              <a:rPr lang="en-GB">
                <a:latin typeface="Calibri"/>
                <a:ea typeface="Calibri"/>
                <a:cs typeface="Calibri"/>
              </a:rPr>
              <a:t> </a:t>
            </a:r>
            <a:r>
              <a:rPr lang="en-GB"/>
              <a:t>Jana VÁŇOVÁ and </a:t>
            </a:r>
            <a:r>
              <a:rPr lang="en-GB" err="1"/>
              <a:t>Yvona</a:t>
            </a:r>
            <a:r>
              <a:rPr lang="en-GB"/>
              <a:t> VLČKOVÁ</a:t>
            </a:r>
            <a:endParaRPr lang="pt-BR"/>
          </a:p>
          <a:p>
            <a:r>
              <a:rPr lang="pt-BR">
                <a:solidFill>
                  <a:srgbClr val="25395A"/>
                </a:solidFill>
                <a:latin typeface="Calibri"/>
                <a:ea typeface="Calibri"/>
                <a:cs typeface="Calibri"/>
              </a:rPr>
              <a:t>• </a:t>
            </a:r>
            <a:r>
              <a:rPr lang="pt-BR" b="1">
                <a:solidFill>
                  <a:srgbClr val="25395A"/>
                </a:solidFill>
                <a:latin typeface="Calibri"/>
                <a:ea typeface="Calibri"/>
                <a:cs typeface="Calibri"/>
              </a:rPr>
              <a:t>Cyprus </a:t>
            </a:r>
            <a:r>
              <a:rPr lang="pt-BR" b="1" err="1">
                <a:solidFill>
                  <a:srgbClr val="25395A"/>
                </a:solidFill>
                <a:latin typeface="Calibri"/>
                <a:ea typeface="Calibri"/>
                <a:cs typeface="Calibri"/>
              </a:rPr>
              <a:t>Public</a:t>
            </a:r>
            <a:r>
              <a:rPr lang="pt-BR" b="1">
                <a:solidFill>
                  <a:srgbClr val="25395A"/>
                </a:solidFill>
                <a:latin typeface="Calibri"/>
                <a:ea typeface="Calibri"/>
                <a:cs typeface="Calibri"/>
              </a:rPr>
              <a:t> </a:t>
            </a:r>
            <a:r>
              <a:rPr lang="pt-BR" b="1" err="1">
                <a:solidFill>
                  <a:srgbClr val="25395A"/>
                </a:solidFill>
                <a:latin typeface="Calibri"/>
                <a:ea typeface="Calibri"/>
                <a:cs typeface="Calibri"/>
              </a:rPr>
              <a:t>Transport</a:t>
            </a:r>
            <a:r>
              <a:rPr lang="pt-BR" b="1">
                <a:solidFill>
                  <a:srgbClr val="25395A"/>
                </a:solidFill>
                <a:latin typeface="Calibri"/>
                <a:ea typeface="Calibri"/>
                <a:cs typeface="Calibri"/>
              </a:rPr>
              <a:t> </a:t>
            </a:r>
          </a:p>
          <a:p>
            <a:r>
              <a:rPr lang="pt-BR" sz="2000">
                <a:latin typeface="Calibri"/>
                <a:ea typeface="Calibri"/>
                <a:cs typeface="Calibri"/>
              </a:rPr>
              <a:t> </a:t>
            </a:r>
            <a:r>
              <a:rPr lang="pt-BR"/>
              <a:t>Christina KOKKINOU</a:t>
            </a:r>
          </a:p>
          <a:p>
            <a:r>
              <a:rPr lang="pt-BR">
                <a:solidFill>
                  <a:srgbClr val="25395A"/>
                </a:solidFill>
                <a:latin typeface="Calibri"/>
                <a:ea typeface="Calibri"/>
                <a:cs typeface="Calibri"/>
              </a:rPr>
              <a:t>• </a:t>
            </a:r>
            <a:r>
              <a:rPr lang="pt-BR" b="1">
                <a:solidFill>
                  <a:srgbClr val="25395A"/>
                </a:solidFill>
                <a:latin typeface="Calibri"/>
                <a:ea typeface="Calibri"/>
                <a:cs typeface="Calibri"/>
              </a:rPr>
              <a:t>Love Carpe Diem, </a:t>
            </a:r>
            <a:r>
              <a:rPr lang="pt-BR" b="1" err="1">
                <a:solidFill>
                  <a:srgbClr val="25395A"/>
                </a:solidFill>
                <a:latin typeface="Calibri"/>
                <a:ea typeface="Calibri"/>
                <a:cs typeface="Calibri"/>
              </a:rPr>
              <a:t>Croatia</a:t>
            </a:r>
            <a:endParaRPr lang="pt-BR" b="1">
              <a:solidFill>
                <a:srgbClr val="25395A"/>
              </a:solidFill>
              <a:latin typeface="Calibri"/>
              <a:ea typeface="Calibri"/>
              <a:cs typeface="Calibri"/>
            </a:endParaRPr>
          </a:p>
          <a:p>
            <a:r>
              <a:rPr lang="pt-BR" sz="2000">
                <a:latin typeface="Calibri"/>
                <a:ea typeface="Calibri"/>
                <a:cs typeface="Calibri"/>
              </a:rPr>
              <a:t> </a:t>
            </a:r>
            <a:r>
              <a:rPr lang="pt-BR" err="1">
                <a:latin typeface="Calibri"/>
                <a:ea typeface="Calibri"/>
                <a:cs typeface="Calibri"/>
              </a:rPr>
              <a:t>Bojana</a:t>
            </a:r>
            <a:r>
              <a:rPr lang="pt-BR">
                <a:latin typeface="Calibri"/>
                <a:ea typeface="Calibri"/>
                <a:cs typeface="Calibri"/>
              </a:rPr>
              <a:t> KULIS BUBALO</a:t>
            </a:r>
          </a:p>
          <a:p>
            <a:endParaRPr lang="en-GB"/>
          </a:p>
        </p:txBody>
      </p:sp>
    </p:spTree>
    <p:extLst>
      <p:ext uri="{BB962C8B-B14F-4D97-AF65-F5344CB8AC3E}">
        <p14:creationId xmlns:p14="http://schemas.microsoft.com/office/powerpoint/2010/main" val="53275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DCBA-1D70-2ABC-9902-EDF1AB3618C8}"/>
              </a:ext>
            </a:extLst>
          </p:cNvPr>
          <p:cNvSpPr>
            <a:spLocks noGrp="1"/>
          </p:cNvSpPr>
          <p:nvPr>
            <p:ph type="title"/>
          </p:nvPr>
        </p:nvSpPr>
        <p:spPr>
          <a:xfrm>
            <a:off x="217714" y="572181"/>
            <a:ext cx="8589069" cy="1146655"/>
          </a:xfrm>
        </p:spPr>
        <p:txBody>
          <a:bodyPr/>
          <a:lstStyle/>
          <a:p>
            <a:r>
              <a:rPr lang="en-US" sz="3400">
                <a:latin typeface="Calibri"/>
                <a:cs typeface="Calibri"/>
              </a:rPr>
              <a:t>Hospital Na </a:t>
            </a:r>
            <a:r>
              <a:rPr lang="en-US" sz="3400" err="1">
                <a:latin typeface="Calibri"/>
                <a:cs typeface="Calibri"/>
              </a:rPr>
              <a:t>Františku</a:t>
            </a:r>
            <a:r>
              <a:rPr lang="en-US" sz="3400">
                <a:latin typeface="Calibri"/>
                <a:cs typeface="Calibri"/>
              </a:rPr>
              <a:t>, Prague, Czech Republic</a:t>
            </a:r>
            <a:endParaRPr lang="en-US">
              <a:latin typeface="Calibri"/>
              <a:cs typeface="Calibri"/>
            </a:endParaRPr>
          </a:p>
        </p:txBody>
      </p:sp>
      <p:pic>
        <p:nvPicPr>
          <p:cNvPr id="4" name="Content Placeholder 3" descr="A black and white text on a black background&#10;&#10;Description automatically generated">
            <a:extLst>
              <a:ext uri="{FF2B5EF4-FFF2-40B4-BE49-F238E27FC236}">
                <a16:creationId xmlns:a16="http://schemas.microsoft.com/office/drawing/2014/main" id="{A4746922-E34A-E0BD-5987-5808D8956922}"/>
              </a:ext>
            </a:extLst>
          </p:cNvPr>
          <p:cNvPicPr>
            <a:picLocks noGrp="1" noChangeAspect="1"/>
          </p:cNvPicPr>
          <p:nvPr>
            <p:ph idx="1"/>
          </p:nvPr>
        </p:nvPicPr>
        <p:blipFill>
          <a:blip r:embed="rId2"/>
          <a:stretch>
            <a:fillRect/>
          </a:stretch>
        </p:blipFill>
        <p:spPr>
          <a:xfrm>
            <a:off x="217819" y="1584290"/>
            <a:ext cx="7088901" cy="4966584"/>
          </a:xfrm>
        </p:spPr>
      </p:pic>
    </p:spTree>
    <p:extLst>
      <p:ext uri="{BB962C8B-B14F-4D97-AF65-F5344CB8AC3E}">
        <p14:creationId xmlns:p14="http://schemas.microsoft.com/office/powerpoint/2010/main" val="64680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2834303"/>
            <a:ext cx="7184812" cy="1146655"/>
          </a:xfrm>
        </p:spPr>
        <p:txBody>
          <a:bodyPr/>
          <a:lstStyle/>
          <a:p>
            <a:r>
              <a:rPr lang="en-SK"/>
              <a:t>Welcome and introduction </a:t>
            </a:r>
          </a:p>
        </p:txBody>
      </p:sp>
      <p:sp>
        <p:nvSpPr>
          <p:cNvPr id="3" name="Content Placeholder 2">
            <a:extLst>
              <a:ext uri="{FF2B5EF4-FFF2-40B4-BE49-F238E27FC236}">
                <a16:creationId xmlns:a16="http://schemas.microsoft.com/office/drawing/2014/main" id="{553B89B3-9D6E-820A-8053-1D049AB243A7}"/>
              </a:ext>
            </a:extLst>
          </p:cNvPr>
          <p:cNvSpPr>
            <a:spLocks noGrp="1"/>
          </p:cNvSpPr>
          <p:nvPr>
            <p:ph idx="1"/>
          </p:nvPr>
        </p:nvSpPr>
        <p:spPr>
          <a:xfrm>
            <a:off x="838200" y="4368927"/>
            <a:ext cx="5826369" cy="1014236"/>
          </a:xfrm>
        </p:spPr>
        <p:txBody>
          <a:bodyPr/>
          <a:lstStyle/>
          <a:p>
            <a:r>
              <a:rPr lang="en-US"/>
              <a:t>Bénédicte </a:t>
            </a:r>
            <a:r>
              <a:rPr lang="en-US" err="1"/>
              <a:t>Paviot</a:t>
            </a:r>
            <a:br>
              <a:rPr lang="en-US"/>
            </a:br>
            <a:r>
              <a:rPr lang="en-US" b="0"/>
              <a:t>Journalist</a:t>
            </a:r>
            <a:endParaRPr lang="en-SK" b="0"/>
          </a:p>
        </p:txBody>
      </p:sp>
      <p:sp>
        <p:nvSpPr>
          <p:cNvPr id="5" name="TextBox 4">
            <a:extLst>
              <a:ext uri="{FF2B5EF4-FFF2-40B4-BE49-F238E27FC236}">
                <a16:creationId xmlns:a16="http://schemas.microsoft.com/office/drawing/2014/main" id="{BD1E3AC4-1DEF-3C9A-188C-8CEB18C8B5D6}"/>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6460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A5D1-F6D4-D73E-088A-EB46ECCA6C4C}"/>
              </a:ext>
            </a:extLst>
          </p:cNvPr>
          <p:cNvSpPr>
            <a:spLocks noGrp="1"/>
          </p:cNvSpPr>
          <p:nvPr>
            <p:ph type="title"/>
          </p:nvPr>
        </p:nvSpPr>
        <p:spPr>
          <a:xfrm>
            <a:off x="602782" y="319811"/>
            <a:ext cx="9056316" cy="1314316"/>
          </a:xfrm>
        </p:spPr>
        <p:txBody>
          <a:bodyPr/>
          <a:lstStyle/>
          <a:p>
            <a:r>
              <a:rPr lang="en-US">
                <a:solidFill>
                  <a:srgbClr val="002060"/>
                </a:solidFill>
                <a:latin typeface="Calibri"/>
                <a:cs typeface="Calibri"/>
              </a:rPr>
              <a:t>Hospital Na </a:t>
            </a:r>
            <a:r>
              <a:rPr lang="en-US" err="1">
                <a:solidFill>
                  <a:srgbClr val="002060"/>
                </a:solidFill>
                <a:latin typeface="Calibri"/>
                <a:cs typeface="Calibri"/>
              </a:rPr>
              <a:t>Františku</a:t>
            </a:r>
            <a:r>
              <a:rPr lang="en-US">
                <a:solidFill>
                  <a:srgbClr val="002060"/>
                </a:solidFill>
                <a:latin typeface="Calibri"/>
                <a:cs typeface="Calibri"/>
              </a:rPr>
              <a:t>, Prague, Czech Republic</a:t>
            </a:r>
            <a:endParaRPr lang="en-US">
              <a:latin typeface="Calibri"/>
              <a:cs typeface="Calibri"/>
            </a:endParaRPr>
          </a:p>
        </p:txBody>
      </p:sp>
      <p:pic>
        <p:nvPicPr>
          <p:cNvPr id="4" name="Content Placeholder 3" descr="A black and blue text on a black background&#10;&#10;Description automatically generated">
            <a:extLst>
              <a:ext uri="{FF2B5EF4-FFF2-40B4-BE49-F238E27FC236}">
                <a16:creationId xmlns:a16="http://schemas.microsoft.com/office/drawing/2014/main" id="{846F4E46-0BED-855D-6B86-C18B6866D5C6}"/>
              </a:ext>
            </a:extLst>
          </p:cNvPr>
          <p:cNvPicPr>
            <a:picLocks noGrp="1" noChangeAspect="1"/>
          </p:cNvPicPr>
          <p:nvPr>
            <p:ph idx="1"/>
          </p:nvPr>
        </p:nvPicPr>
        <p:blipFill>
          <a:blip r:embed="rId2"/>
          <a:stretch>
            <a:fillRect/>
          </a:stretch>
        </p:blipFill>
        <p:spPr>
          <a:xfrm>
            <a:off x="1436614" y="1638720"/>
            <a:ext cx="8412651" cy="4473031"/>
          </a:xfrm>
        </p:spPr>
      </p:pic>
    </p:spTree>
    <p:extLst>
      <p:ext uri="{BB962C8B-B14F-4D97-AF65-F5344CB8AC3E}">
        <p14:creationId xmlns:p14="http://schemas.microsoft.com/office/powerpoint/2010/main" val="243230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B3D6-44BF-C2DF-63CC-5D050A41D7BC}"/>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endParaRPr lang="en-US">
              <a:latin typeface="Calibri"/>
              <a:cs typeface="Calibri"/>
            </a:endParaRPr>
          </a:p>
        </p:txBody>
      </p:sp>
      <p:pic>
        <p:nvPicPr>
          <p:cNvPr id="4" name="Content Placeholder 3" descr="A black background with blue text&#10;&#10;Description automatically generated">
            <a:extLst>
              <a:ext uri="{FF2B5EF4-FFF2-40B4-BE49-F238E27FC236}">
                <a16:creationId xmlns:a16="http://schemas.microsoft.com/office/drawing/2014/main" id="{9ECA0343-3A06-BE8C-0E56-9291D45821F8}"/>
              </a:ext>
            </a:extLst>
          </p:cNvPr>
          <p:cNvPicPr>
            <a:picLocks noGrp="1" noChangeAspect="1"/>
          </p:cNvPicPr>
          <p:nvPr>
            <p:ph idx="1"/>
          </p:nvPr>
        </p:nvPicPr>
        <p:blipFill>
          <a:blip r:embed="rId2"/>
          <a:stretch>
            <a:fillRect/>
          </a:stretch>
        </p:blipFill>
        <p:spPr>
          <a:xfrm>
            <a:off x="1580965" y="1712750"/>
            <a:ext cx="9626176" cy="3976627"/>
          </a:xfrm>
        </p:spPr>
      </p:pic>
    </p:spTree>
    <p:extLst>
      <p:ext uri="{BB962C8B-B14F-4D97-AF65-F5344CB8AC3E}">
        <p14:creationId xmlns:p14="http://schemas.microsoft.com/office/powerpoint/2010/main" val="45583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E8BE-D7A6-DBBD-8C9F-1E3927596CB5}"/>
              </a:ext>
            </a:extLst>
          </p:cNvPr>
          <p:cNvSpPr>
            <a:spLocks noGrp="1"/>
          </p:cNvSpPr>
          <p:nvPr>
            <p:ph type="title"/>
          </p:nvPr>
        </p:nvSpPr>
        <p:spPr>
          <a:xfrm>
            <a:off x="820497" y="396011"/>
            <a:ext cx="8620888" cy="1314316"/>
          </a:xfrm>
        </p:spPr>
        <p:txBody>
          <a:bodyPr vert="horz" lIns="91440" tIns="45720" rIns="91440" bIns="45720" rtlCol="0" anchor="ctr">
            <a:noAutofit/>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rgbClr val="25395A"/>
                </a:solidFill>
                <a:latin typeface="Calibri"/>
                <a:cs typeface="Calibri"/>
              </a:rPr>
              <a:t>Employer</a:t>
            </a:r>
            <a:endParaRPr lang="en-US">
              <a:latin typeface="Calibri"/>
              <a:cs typeface="Calibri"/>
            </a:endParaRPr>
          </a:p>
        </p:txBody>
      </p:sp>
      <p:pic>
        <p:nvPicPr>
          <p:cNvPr id="5" name="Content Placeholder 4" descr="A black background with white text&#10;&#10;Description automatically generated">
            <a:extLst>
              <a:ext uri="{FF2B5EF4-FFF2-40B4-BE49-F238E27FC236}">
                <a16:creationId xmlns:a16="http://schemas.microsoft.com/office/drawing/2014/main" id="{3F6743C5-A8EC-CC51-55B9-FB67EAEA202B}"/>
              </a:ext>
            </a:extLst>
          </p:cNvPr>
          <p:cNvPicPr>
            <a:picLocks noGrp="1" noChangeAspect="1"/>
          </p:cNvPicPr>
          <p:nvPr>
            <p:ph idx="1"/>
          </p:nvPr>
        </p:nvPicPr>
        <p:blipFill>
          <a:blip r:embed="rId2"/>
          <a:stretch>
            <a:fillRect/>
          </a:stretch>
        </p:blipFill>
        <p:spPr>
          <a:xfrm>
            <a:off x="906051" y="1850521"/>
            <a:ext cx="9593519" cy="4332455"/>
          </a:xfrm>
        </p:spPr>
      </p:pic>
    </p:spTree>
    <p:extLst>
      <p:ext uri="{BB962C8B-B14F-4D97-AF65-F5344CB8AC3E}">
        <p14:creationId xmlns:p14="http://schemas.microsoft.com/office/powerpoint/2010/main" val="309450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61DB-03AC-2850-16F9-2B85C03DD385}"/>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black background with white text&#10;&#10;Description automatically generated">
            <a:extLst>
              <a:ext uri="{FF2B5EF4-FFF2-40B4-BE49-F238E27FC236}">
                <a16:creationId xmlns:a16="http://schemas.microsoft.com/office/drawing/2014/main" id="{30CC6F3B-DDC0-0B93-1CD5-BA6AB2E8BADC}"/>
              </a:ext>
            </a:extLst>
          </p:cNvPr>
          <p:cNvPicPr>
            <a:picLocks noGrp="1" noChangeAspect="1"/>
          </p:cNvPicPr>
          <p:nvPr>
            <p:ph idx="1"/>
          </p:nvPr>
        </p:nvPicPr>
        <p:blipFill>
          <a:blip r:embed="rId2"/>
          <a:stretch>
            <a:fillRect/>
          </a:stretch>
        </p:blipFill>
        <p:spPr>
          <a:xfrm>
            <a:off x="1363252" y="1709535"/>
            <a:ext cx="11248147" cy="4146339"/>
          </a:xfrm>
        </p:spPr>
      </p:pic>
    </p:spTree>
    <p:extLst>
      <p:ext uri="{BB962C8B-B14F-4D97-AF65-F5344CB8AC3E}">
        <p14:creationId xmlns:p14="http://schemas.microsoft.com/office/powerpoint/2010/main" val="2864717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BDC6-474C-DE72-4FC5-7CF479DCD395}"/>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screenshot of a graph&#10;&#10;Description automatically generated">
            <a:extLst>
              <a:ext uri="{FF2B5EF4-FFF2-40B4-BE49-F238E27FC236}">
                <a16:creationId xmlns:a16="http://schemas.microsoft.com/office/drawing/2014/main" id="{88970809-8CAA-E753-BCCA-426B61CD9EF9}"/>
              </a:ext>
            </a:extLst>
          </p:cNvPr>
          <p:cNvPicPr>
            <a:picLocks noGrp="1" noChangeAspect="1"/>
          </p:cNvPicPr>
          <p:nvPr>
            <p:ph idx="1"/>
          </p:nvPr>
        </p:nvPicPr>
        <p:blipFill>
          <a:blip r:embed="rId2"/>
          <a:stretch>
            <a:fillRect/>
          </a:stretch>
        </p:blipFill>
        <p:spPr>
          <a:xfrm>
            <a:off x="818965" y="1818780"/>
            <a:ext cx="8755320" cy="3742795"/>
          </a:xfrm>
        </p:spPr>
      </p:pic>
    </p:spTree>
    <p:extLst>
      <p:ext uri="{BB962C8B-B14F-4D97-AF65-F5344CB8AC3E}">
        <p14:creationId xmlns:p14="http://schemas.microsoft.com/office/powerpoint/2010/main" val="13835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D1A9-3362-32CA-DBAF-0B12B1483C63}"/>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black background with pink text&#10;&#10;Description automatically generated">
            <a:extLst>
              <a:ext uri="{FF2B5EF4-FFF2-40B4-BE49-F238E27FC236}">
                <a16:creationId xmlns:a16="http://schemas.microsoft.com/office/drawing/2014/main" id="{3AD77B90-EF5D-7BFF-C027-EB93F9CAEC15}"/>
              </a:ext>
            </a:extLst>
          </p:cNvPr>
          <p:cNvPicPr>
            <a:picLocks noGrp="1" noChangeAspect="1"/>
          </p:cNvPicPr>
          <p:nvPr>
            <p:ph idx="1"/>
          </p:nvPr>
        </p:nvPicPr>
        <p:blipFill>
          <a:blip r:embed="rId2"/>
          <a:stretch>
            <a:fillRect/>
          </a:stretch>
        </p:blipFill>
        <p:spPr>
          <a:xfrm>
            <a:off x="1763932" y="1606064"/>
            <a:ext cx="8226101" cy="4494801"/>
          </a:xfrm>
        </p:spPr>
      </p:pic>
    </p:spTree>
    <p:extLst>
      <p:ext uri="{BB962C8B-B14F-4D97-AF65-F5344CB8AC3E}">
        <p14:creationId xmlns:p14="http://schemas.microsoft.com/office/powerpoint/2010/main" val="2727962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B903-553F-D9FA-8E61-D7E62867023F}"/>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black background with text&#10;&#10;Description automatically generated">
            <a:extLst>
              <a:ext uri="{FF2B5EF4-FFF2-40B4-BE49-F238E27FC236}">
                <a16:creationId xmlns:a16="http://schemas.microsoft.com/office/drawing/2014/main" id="{E37417F0-8602-3406-9E44-8E60BA76016B}"/>
              </a:ext>
            </a:extLst>
          </p:cNvPr>
          <p:cNvPicPr>
            <a:picLocks noGrp="1" noChangeAspect="1"/>
          </p:cNvPicPr>
          <p:nvPr>
            <p:ph idx="1"/>
          </p:nvPr>
        </p:nvPicPr>
        <p:blipFill>
          <a:blip r:embed="rId2"/>
          <a:stretch>
            <a:fillRect/>
          </a:stretch>
        </p:blipFill>
        <p:spPr>
          <a:xfrm>
            <a:off x="1385022" y="1716541"/>
            <a:ext cx="9071006" cy="4208530"/>
          </a:xfrm>
        </p:spPr>
      </p:pic>
    </p:spTree>
    <p:extLst>
      <p:ext uri="{BB962C8B-B14F-4D97-AF65-F5344CB8AC3E}">
        <p14:creationId xmlns:p14="http://schemas.microsoft.com/office/powerpoint/2010/main" val="105907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AEBA-E628-0101-65EB-A085036C0115}"/>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black background with white text&#10;&#10;Description automatically generated">
            <a:extLst>
              <a:ext uri="{FF2B5EF4-FFF2-40B4-BE49-F238E27FC236}">
                <a16:creationId xmlns:a16="http://schemas.microsoft.com/office/drawing/2014/main" id="{038C6D58-09F5-885A-7707-2C04DBA29036}"/>
              </a:ext>
            </a:extLst>
          </p:cNvPr>
          <p:cNvPicPr>
            <a:picLocks noGrp="1" noChangeAspect="1"/>
          </p:cNvPicPr>
          <p:nvPr>
            <p:ph idx="1"/>
          </p:nvPr>
        </p:nvPicPr>
        <p:blipFill>
          <a:blip r:embed="rId2"/>
          <a:stretch>
            <a:fillRect/>
          </a:stretch>
        </p:blipFill>
        <p:spPr>
          <a:xfrm>
            <a:off x="949593" y="1991884"/>
            <a:ext cx="9256062" cy="4343645"/>
          </a:xfrm>
        </p:spPr>
      </p:pic>
    </p:spTree>
    <p:extLst>
      <p:ext uri="{BB962C8B-B14F-4D97-AF65-F5344CB8AC3E}">
        <p14:creationId xmlns:p14="http://schemas.microsoft.com/office/powerpoint/2010/main" val="297611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A9D4-CAE2-C34E-FA27-5C1B64209BA0}"/>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sz="3200" b="0">
              <a:solidFill>
                <a:schemeClr val="accent5">
                  <a:lumMod val="49000"/>
                </a:schemeClr>
              </a:solidFill>
              <a:latin typeface="Calibri"/>
              <a:cs typeface="Calibri"/>
            </a:endParaRPr>
          </a:p>
        </p:txBody>
      </p:sp>
      <p:pic>
        <p:nvPicPr>
          <p:cNvPr id="4" name="Content Placeholder 3" descr="A black and blue text on a black background&#10;&#10;Description automatically generated">
            <a:extLst>
              <a:ext uri="{FF2B5EF4-FFF2-40B4-BE49-F238E27FC236}">
                <a16:creationId xmlns:a16="http://schemas.microsoft.com/office/drawing/2014/main" id="{05E5AB12-B96B-7110-3BA1-3A291936B57D}"/>
              </a:ext>
            </a:extLst>
          </p:cNvPr>
          <p:cNvPicPr>
            <a:picLocks noGrp="1" noChangeAspect="1"/>
          </p:cNvPicPr>
          <p:nvPr>
            <p:ph idx="1"/>
          </p:nvPr>
        </p:nvPicPr>
        <p:blipFill>
          <a:blip r:embed="rId2"/>
          <a:stretch>
            <a:fillRect/>
          </a:stretch>
        </p:blipFill>
        <p:spPr>
          <a:xfrm>
            <a:off x="820497" y="2010937"/>
            <a:ext cx="8896833" cy="4221902"/>
          </a:xfrm>
        </p:spPr>
      </p:pic>
    </p:spTree>
    <p:extLst>
      <p:ext uri="{BB962C8B-B14F-4D97-AF65-F5344CB8AC3E}">
        <p14:creationId xmlns:p14="http://schemas.microsoft.com/office/powerpoint/2010/main" val="3154188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0034-49D3-F111-9BD2-C1F763E64888}"/>
              </a:ext>
            </a:extLst>
          </p:cNvPr>
          <p:cNvSpPr>
            <a:spLocks noGrp="1"/>
          </p:cNvSpPr>
          <p:nvPr>
            <p:ph type="title"/>
          </p:nvPr>
        </p:nvSpPr>
        <p:spPr>
          <a:xfrm>
            <a:off x="820497" y="396011"/>
            <a:ext cx="8620888" cy="1314316"/>
          </a:xfrm>
        </p:spPr>
        <p:txBody>
          <a:bodyPr/>
          <a:lstStyle/>
          <a:p>
            <a:r>
              <a:rPr lang="en-US" sz="3200">
                <a:solidFill>
                  <a:srgbClr val="25395A"/>
                </a:solidFill>
                <a:latin typeface="Calibri"/>
                <a:cs typeface="Calibri"/>
              </a:rPr>
              <a:t>Hospital Na </a:t>
            </a:r>
            <a:r>
              <a:rPr lang="en-US" sz="3200" err="1">
                <a:solidFill>
                  <a:srgbClr val="25395A"/>
                </a:solidFill>
                <a:latin typeface="Calibri"/>
                <a:cs typeface="Calibri"/>
              </a:rPr>
              <a:t>Františku</a:t>
            </a:r>
            <a:r>
              <a:rPr lang="en-US" sz="3200">
                <a:solidFill>
                  <a:srgbClr val="25395A"/>
                </a:solidFill>
                <a:latin typeface="Calibri"/>
                <a:cs typeface="Calibri"/>
              </a:rPr>
              <a:t>, Prague, Czech Republic </a:t>
            </a:r>
            <a:br>
              <a:rPr lang="en-US" sz="3200"/>
            </a:br>
            <a:r>
              <a:rPr lang="en-US" sz="3200">
                <a:solidFill>
                  <a:schemeClr val="accent5">
                    <a:lumMod val="49000"/>
                  </a:schemeClr>
                </a:solidFill>
                <a:latin typeface="Calibri"/>
                <a:cs typeface="Calibri"/>
              </a:rPr>
              <a:t>Employer</a:t>
            </a:r>
            <a:endParaRPr lang="en-US">
              <a:solidFill>
                <a:schemeClr val="accent5">
                  <a:lumMod val="49000"/>
                </a:schemeClr>
              </a:solidFill>
              <a:latin typeface="Calibri"/>
              <a:cs typeface="Calibri"/>
            </a:endParaRPr>
          </a:p>
        </p:txBody>
      </p:sp>
      <p:pic>
        <p:nvPicPr>
          <p:cNvPr id="4" name="Content Placeholder 3" descr="A black and blue text&#10;&#10;Description automatically generated">
            <a:extLst>
              <a:ext uri="{FF2B5EF4-FFF2-40B4-BE49-F238E27FC236}">
                <a16:creationId xmlns:a16="http://schemas.microsoft.com/office/drawing/2014/main" id="{4B75B248-B4DA-0944-D95E-82F9410B1F19}"/>
              </a:ext>
            </a:extLst>
          </p:cNvPr>
          <p:cNvPicPr>
            <a:picLocks noGrp="1" noChangeAspect="1"/>
          </p:cNvPicPr>
          <p:nvPr>
            <p:ph idx="1"/>
          </p:nvPr>
        </p:nvPicPr>
        <p:blipFill>
          <a:blip r:embed="rId2"/>
          <a:stretch>
            <a:fillRect/>
          </a:stretch>
        </p:blipFill>
        <p:spPr>
          <a:xfrm>
            <a:off x="1365529" y="1921748"/>
            <a:ext cx="7531564" cy="4113803"/>
          </a:xfrm>
        </p:spPr>
      </p:pic>
    </p:spTree>
    <p:extLst>
      <p:ext uri="{BB962C8B-B14F-4D97-AF65-F5344CB8AC3E}">
        <p14:creationId xmlns:p14="http://schemas.microsoft.com/office/powerpoint/2010/main" val="99683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7F2F-507F-CDAD-689C-B96AE2B790E4}"/>
              </a:ext>
            </a:extLst>
          </p:cNvPr>
          <p:cNvSpPr>
            <a:spLocks noGrp="1"/>
          </p:cNvSpPr>
          <p:nvPr>
            <p:ph type="title"/>
          </p:nvPr>
        </p:nvSpPr>
        <p:spPr/>
        <p:txBody>
          <a:bodyPr/>
          <a:lstStyle/>
          <a:p>
            <a:r>
              <a:rPr lang="en-GB"/>
              <a:t>Cosmin BOIANGIU</a:t>
            </a:r>
          </a:p>
        </p:txBody>
      </p:sp>
      <p:sp>
        <p:nvSpPr>
          <p:cNvPr id="3" name="Text Placeholder 2">
            <a:extLst>
              <a:ext uri="{FF2B5EF4-FFF2-40B4-BE49-F238E27FC236}">
                <a16:creationId xmlns:a16="http://schemas.microsoft.com/office/drawing/2014/main" id="{FDD89BE1-3800-B568-C1B4-C22703DB07B0}"/>
              </a:ext>
            </a:extLst>
          </p:cNvPr>
          <p:cNvSpPr>
            <a:spLocks noGrp="1"/>
          </p:cNvSpPr>
          <p:nvPr>
            <p:ph type="body" idx="1"/>
          </p:nvPr>
        </p:nvSpPr>
        <p:spPr/>
        <p:txBody>
          <a:bodyPr/>
          <a:lstStyle/>
          <a:p>
            <a:r>
              <a:rPr lang="en-IE"/>
              <a:t>ELA Executive Director</a:t>
            </a:r>
          </a:p>
        </p:txBody>
      </p:sp>
    </p:spTree>
    <p:extLst>
      <p:ext uri="{BB962C8B-B14F-4D97-AF65-F5344CB8AC3E}">
        <p14:creationId xmlns:p14="http://schemas.microsoft.com/office/powerpoint/2010/main" val="3793085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336D625D-8059-2117-EACE-A7B9FE9F34C1}"/>
              </a:ext>
            </a:extLst>
          </p:cNvPr>
          <p:cNvPicPr>
            <a:picLocks noChangeAspect="1"/>
          </p:cNvPicPr>
          <p:nvPr/>
        </p:nvPicPr>
        <p:blipFill>
          <a:blip r:embed="rId2"/>
          <a:stretch>
            <a:fillRect/>
          </a:stretch>
        </p:blipFill>
        <p:spPr>
          <a:xfrm>
            <a:off x="413657" y="1583192"/>
            <a:ext cx="11517086" cy="3931100"/>
          </a:xfrm>
          <a:prstGeom prst="rect">
            <a:avLst/>
          </a:prstGeom>
        </p:spPr>
      </p:pic>
    </p:spTree>
    <p:extLst>
      <p:ext uri="{BB962C8B-B14F-4D97-AF65-F5344CB8AC3E}">
        <p14:creationId xmlns:p14="http://schemas.microsoft.com/office/powerpoint/2010/main" val="2695059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3464095" cy="4847814"/>
            <a:chOff x="0" y="0"/>
            <a:chExt cx="1474268" cy="2063159"/>
          </a:xfrm>
        </p:grpSpPr>
        <p:sp>
          <p:nvSpPr>
            <p:cNvPr id="3" name="Freeform 3"/>
            <p:cNvSpPr/>
            <p:nvPr/>
          </p:nvSpPr>
          <p:spPr>
            <a:xfrm>
              <a:off x="0" y="0"/>
              <a:ext cx="1474268" cy="2063159"/>
            </a:xfrm>
            <a:custGeom>
              <a:avLst/>
              <a:gdLst/>
              <a:ahLst/>
              <a:cxnLst/>
              <a:rect l="l" t="t" r="r" b="b"/>
              <a:pathLst>
                <a:path w="1474268" h="2063159">
                  <a:moveTo>
                    <a:pt x="0" y="0"/>
                  </a:moveTo>
                  <a:lnTo>
                    <a:pt x="1474268" y="0"/>
                  </a:lnTo>
                  <a:lnTo>
                    <a:pt x="1474268" y="2063159"/>
                  </a:lnTo>
                  <a:lnTo>
                    <a:pt x="0" y="2063159"/>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1474268" cy="21012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3305580" y="4409980"/>
            <a:ext cx="2047166" cy="1535310"/>
            <a:chOff x="0" y="0"/>
            <a:chExt cx="871244" cy="653405"/>
          </a:xfrm>
        </p:grpSpPr>
        <p:sp>
          <p:nvSpPr>
            <p:cNvPr id="6" name="Freeform 6"/>
            <p:cNvSpPr/>
            <p:nvPr/>
          </p:nvSpPr>
          <p:spPr>
            <a:xfrm>
              <a:off x="0" y="0"/>
              <a:ext cx="871244" cy="653405"/>
            </a:xfrm>
            <a:custGeom>
              <a:avLst/>
              <a:gdLst/>
              <a:ahLst/>
              <a:cxnLst/>
              <a:rect l="l" t="t" r="r" b="b"/>
              <a:pathLst>
                <a:path w="871244" h="653405">
                  <a:moveTo>
                    <a:pt x="0" y="0"/>
                  </a:moveTo>
                  <a:lnTo>
                    <a:pt x="871244" y="0"/>
                  </a:lnTo>
                  <a:lnTo>
                    <a:pt x="871244" y="653405"/>
                  </a:lnTo>
                  <a:lnTo>
                    <a:pt x="0" y="653405"/>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871244" cy="691505"/>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9723885" y="-1129756"/>
            <a:ext cx="1782315" cy="2896672"/>
            <a:chOff x="0" y="0"/>
            <a:chExt cx="704124" cy="1144364"/>
          </a:xfrm>
        </p:grpSpPr>
        <p:sp>
          <p:nvSpPr>
            <p:cNvPr id="9" name="Freeform 9"/>
            <p:cNvSpPr/>
            <p:nvPr/>
          </p:nvSpPr>
          <p:spPr>
            <a:xfrm>
              <a:off x="0" y="0"/>
              <a:ext cx="704124" cy="1144364"/>
            </a:xfrm>
            <a:custGeom>
              <a:avLst/>
              <a:gdLst/>
              <a:ahLst/>
              <a:cxnLst/>
              <a:rect l="l" t="t" r="r" b="b"/>
              <a:pathLst>
                <a:path w="704124" h="1144364">
                  <a:moveTo>
                    <a:pt x="0" y="0"/>
                  </a:moveTo>
                  <a:lnTo>
                    <a:pt x="704124" y="0"/>
                  </a:lnTo>
                  <a:lnTo>
                    <a:pt x="704124" y="1144364"/>
                  </a:lnTo>
                  <a:lnTo>
                    <a:pt x="0" y="1144364"/>
                  </a:lnTo>
                  <a:close/>
                </a:path>
              </a:pathLst>
            </a:custGeom>
            <a:solidFill>
              <a:srgbClr val="FFDE59"/>
            </a:solidFill>
          </p:spPr>
          <p:txBody>
            <a:bodyPr/>
            <a:lstStyle/>
            <a:p>
              <a:pPr defTabSz="609630"/>
              <a:endParaRPr lang="en-GB" sz="1200">
                <a:solidFill>
                  <a:prstClr val="black"/>
                </a:solidFill>
                <a:latin typeface="Calibri"/>
              </a:endParaRPr>
            </a:p>
          </p:txBody>
        </p:sp>
        <p:sp>
          <p:nvSpPr>
            <p:cNvPr id="10" name="TextBox 10"/>
            <p:cNvSpPr txBox="1"/>
            <p:nvPr/>
          </p:nvSpPr>
          <p:spPr>
            <a:xfrm>
              <a:off x="0" y="-38100"/>
              <a:ext cx="704124" cy="118246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Freeform 11"/>
          <p:cNvSpPr/>
          <p:nvPr/>
        </p:nvSpPr>
        <p:spPr>
          <a:xfrm>
            <a:off x="460656" y="1262481"/>
            <a:ext cx="4739246" cy="4264056"/>
          </a:xfrm>
          <a:custGeom>
            <a:avLst/>
            <a:gdLst/>
            <a:ahLst/>
            <a:cxnLst/>
            <a:rect l="l" t="t" r="r" b="b"/>
            <a:pathLst>
              <a:path w="7108869" h="6396084">
                <a:moveTo>
                  <a:pt x="0" y="0"/>
                </a:moveTo>
                <a:lnTo>
                  <a:pt x="7108868" y="0"/>
                </a:lnTo>
                <a:lnTo>
                  <a:pt x="7108868" y="6396084"/>
                </a:lnTo>
                <a:lnTo>
                  <a:pt x="0" y="6396084"/>
                </a:lnTo>
                <a:lnTo>
                  <a:pt x="0" y="0"/>
                </a:lnTo>
                <a:close/>
              </a:path>
            </a:pathLst>
          </a:custGeom>
          <a:blipFill>
            <a:blip r:embed="rId2"/>
            <a:stretch>
              <a:fillRect l="-7010" r="-7010"/>
            </a:stretch>
          </a:blipFill>
        </p:spPr>
        <p:txBody>
          <a:bodyPr/>
          <a:lstStyle/>
          <a:p>
            <a:pPr defTabSz="609630"/>
            <a:endParaRPr lang="en-GB" sz="1200">
              <a:solidFill>
                <a:prstClr val="black"/>
              </a:solidFill>
              <a:latin typeface="Calibri"/>
            </a:endParaRPr>
          </a:p>
        </p:txBody>
      </p:sp>
      <p:grpSp>
        <p:nvGrpSpPr>
          <p:cNvPr id="12" name="Group 12"/>
          <p:cNvGrpSpPr/>
          <p:nvPr/>
        </p:nvGrpSpPr>
        <p:grpSpPr>
          <a:xfrm>
            <a:off x="6096000" y="5718378"/>
            <a:ext cx="5572376" cy="453822"/>
            <a:chOff x="0" y="0"/>
            <a:chExt cx="2201432" cy="179288"/>
          </a:xfrm>
        </p:grpSpPr>
        <p:sp>
          <p:nvSpPr>
            <p:cNvPr id="13" name="Freeform 13"/>
            <p:cNvSpPr/>
            <p:nvPr/>
          </p:nvSpPr>
          <p:spPr>
            <a:xfrm>
              <a:off x="0" y="0"/>
              <a:ext cx="2201432" cy="179288"/>
            </a:xfrm>
            <a:custGeom>
              <a:avLst/>
              <a:gdLst/>
              <a:ahLst/>
              <a:cxnLst/>
              <a:rect l="l" t="t" r="r" b="b"/>
              <a:pathLst>
                <a:path w="2201432" h="179288">
                  <a:moveTo>
                    <a:pt x="0" y="0"/>
                  </a:moveTo>
                  <a:lnTo>
                    <a:pt x="2201432" y="0"/>
                  </a:lnTo>
                  <a:lnTo>
                    <a:pt x="2201432" y="179288"/>
                  </a:lnTo>
                  <a:lnTo>
                    <a:pt x="0" y="179288"/>
                  </a:lnTo>
                  <a:close/>
                </a:path>
              </a:pathLst>
            </a:custGeom>
            <a:solidFill>
              <a:srgbClr val="FFD426"/>
            </a:solidFill>
          </p:spPr>
          <p:txBody>
            <a:bodyPr/>
            <a:lstStyle/>
            <a:p>
              <a:pPr defTabSz="609630"/>
              <a:endParaRPr lang="en-GB" sz="1200">
                <a:solidFill>
                  <a:prstClr val="black"/>
                </a:solidFill>
                <a:latin typeface="Calibri"/>
              </a:endParaRPr>
            </a:p>
          </p:txBody>
        </p:sp>
        <p:sp>
          <p:nvSpPr>
            <p:cNvPr id="14" name="TextBox 14"/>
            <p:cNvSpPr txBox="1"/>
            <p:nvPr/>
          </p:nvSpPr>
          <p:spPr>
            <a:xfrm>
              <a:off x="0" y="-38100"/>
              <a:ext cx="2201432" cy="21738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Freeform 15"/>
          <p:cNvSpPr/>
          <p:nvPr/>
        </p:nvSpPr>
        <p:spPr>
          <a:xfrm>
            <a:off x="9816053" y="135267"/>
            <a:ext cx="1588934" cy="1588934"/>
          </a:xfrm>
          <a:custGeom>
            <a:avLst/>
            <a:gdLst/>
            <a:ahLst/>
            <a:cxnLst/>
            <a:rect l="l" t="t" r="r" b="b"/>
            <a:pathLst>
              <a:path w="2383401" h="2383401">
                <a:moveTo>
                  <a:pt x="0" y="0"/>
                </a:moveTo>
                <a:lnTo>
                  <a:pt x="2383402" y="0"/>
                </a:lnTo>
                <a:lnTo>
                  <a:pt x="2383402" y="2383402"/>
                </a:lnTo>
                <a:lnTo>
                  <a:pt x="0" y="238340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6" name="TextBox 16"/>
          <p:cNvSpPr txBox="1"/>
          <p:nvPr/>
        </p:nvSpPr>
        <p:spPr>
          <a:xfrm>
            <a:off x="5352747" y="2126553"/>
            <a:ext cx="2912619" cy="935384"/>
          </a:xfrm>
          <a:prstGeom prst="rect">
            <a:avLst/>
          </a:prstGeom>
        </p:spPr>
        <p:txBody>
          <a:bodyPr lIns="0" tIns="0" rIns="0" bIns="0" rtlCol="0" anchor="t">
            <a:spAutoFit/>
          </a:bodyPr>
          <a:lstStyle/>
          <a:p>
            <a:pPr defTabSz="609630">
              <a:lnSpc>
                <a:spcPts val="7961"/>
              </a:lnSpc>
            </a:pPr>
            <a:r>
              <a:rPr lang="en-US" sz="5686" dirty="0">
                <a:solidFill>
                  <a:srgbClr val="FF3131"/>
                </a:solidFill>
                <a:latin typeface="Open Sans Extra Bold"/>
                <a:ea typeface="Open Sans Extra Bold"/>
                <a:cs typeface="Open Sans Extra Bold"/>
                <a:sym typeface="Open Sans Extra Bold"/>
              </a:rPr>
              <a:t>LOVE</a:t>
            </a:r>
          </a:p>
        </p:txBody>
      </p:sp>
      <p:sp>
        <p:nvSpPr>
          <p:cNvPr id="17" name="TextBox 17"/>
          <p:cNvSpPr txBox="1"/>
          <p:nvPr/>
        </p:nvSpPr>
        <p:spPr>
          <a:xfrm>
            <a:off x="7400676" y="2124252"/>
            <a:ext cx="5095018" cy="935384"/>
          </a:xfrm>
          <a:prstGeom prst="rect">
            <a:avLst/>
          </a:prstGeom>
        </p:spPr>
        <p:txBody>
          <a:bodyPr lIns="0" tIns="0" rIns="0" bIns="0" rtlCol="0" anchor="t">
            <a:spAutoFit/>
          </a:bodyPr>
          <a:lstStyle/>
          <a:p>
            <a:pPr defTabSz="609630">
              <a:lnSpc>
                <a:spcPts val="7961"/>
              </a:lnSpc>
            </a:pPr>
            <a:r>
              <a:rPr lang="en-US" sz="5686" dirty="0">
                <a:solidFill>
                  <a:srgbClr val="FFFFFF"/>
                </a:solidFill>
                <a:latin typeface="Open Sans Extra Bold"/>
                <a:ea typeface="Open Sans Extra Bold"/>
                <a:cs typeface="Open Sans Extra Bold"/>
                <a:sym typeface="Open Sans Extra Bold"/>
              </a:rPr>
              <a:t>CARPE DIEM</a:t>
            </a:r>
          </a:p>
        </p:txBody>
      </p:sp>
      <p:sp>
        <p:nvSpPr>
          <p:cNvPr id="18" name="TextBox 18"/>
          <p:cNvSpPr txBox="1"/>
          <p:nvPr/>
        </p:nvSpPr>
        <p:spPr>
          <a:xfrm>
            <a:off x="5661696" y="2984063"/>
            <a:ext cx="6006680" cy="442493"/>
          </a:xfrm>
          <a:prstGeom prst="rect">
            <a:avLst/>
          </a:prstGeom>
        </p:spPr>
        <p:txBody>
          <a:bodyPr lIns="0" tIns="0" rIns="0" bIns="0" rtlCol="0" anchor="t">
            <a:spAutoFit/>
          </a:bodyPr>
          <a:lstStyle/>
          <a:p>
            <a:pPr defTabSz="609630">
              <a:lnSpc>
                <a:spcPts val="3665"/>
              </a:lnSpc>
            </a:pPr>
            <a:r>
              <a:rPr lang="en-US" sz="2617" spc="605" dirty="0">
                <a:solidFill>
                  <a:srgbClr val="FFFFFF"/>
                </a:solidFill>
                <a:latin typeface="Open Sans"/>
                <a:ea typeface="Open Sans"/>
                <a:cs typeface="Open Sans"/>
                <a:sym typeface="Open Sans"/>
              </a:rPr>
              <a:t>PAST - PRESENT - FUTURE</a:t>
            </a:r>
          </a:p>
        </p:txBody>
      </p:sp>
      <p:sp>
        <p:nvSpPr>
          <p:cNvPr id="19" name="TextBox 19"/>
          <p:cNvSpPr txBox="1"/>
          <p:nvPr/>
        </p:nvSpPr>
        <p:spPr>
          <a:xfrm>
            <a:off x="5660556" y="3773987"/>
            <a:ext cx="6531444" cy="2123082"/>
          </a:xfrm>
          <a:prstGeom prst="rect">
            <a:avLst/>
          </a:prstGeom>
        </p:spPr>
        <p:txBody>
          <a:bodyPr wrap="square" lIns="0" tIns="0" rIns="0" bIns="0" rtlCol="0" anchor="t">
            <a:spAutoFit/>
          </a:bodyPr>
          <a:lstStyle/>
          <a:p>
            <a:pPr marL="431822" lvl="1" indent="-215911" defTabSz="609630">
              <a:lnSpc>
                <a:spcPts val="2800"/>
              </a:lnSpc>
              <a:buFont typeface="Arial"/>
              <a:buChar char="•"/>
            </a:pPr>
            <a:r>
              <a:rPr lang="en-US" sz="1600" spc="198" dirty="0">
                <a:solidFill>
                  <a:srgbClr val="FFFFFF"/>
                </a:solidFill>
                <a:latin typeface="Agrandir Tight"/>
                <a:ea typeface="Agrandir Tight"/>
                <a:cs typeface="Agrandir Tight"/>
                <a:sym typeface="Agrandir Tight"/>
              </a:rPr>
              <a:t>CROATIAN COMPANY IN FULLY PRIVATE OWNERSHIP</a:t>
            </a:r>
          </a:p>
          <a:p>
            <a:pPr marL="431822" lvl="1" indent="-215911" defTabSz="609630">
              <a:lnSpc>
                <a:spcPts val="2800"/>
              </a:lnSpc>
              <a:buFont typeface="Arial"/>
              <a:buChar char="•"/>
            </a:pPr>
            <a:r>
              <a:rPr lang="en-US" sz="1600" spc="198" dirty="0">
                <a:solidFill>
                  <a:srgbClr val="FFFFFF"/>
                </a:solidFill>
                <a:latin typeface="Agrandir Tight"/>
                <a:ea typeface="Agrandir Tight"/>
                <a:cs typeface="Agrandir Tight"/>
                <a:sym typeface="Agrandir Tight"/>
              </a:rPr>
              <a:t>TEAM WITH OVER 30 YEARS OF EXPERIENCE IN TOURISM</a:t>
            </a:r>
          </a:p>
          <a:p>
            <a:pPr marL="431822" lvl="1" indent="-215911" defTabSz="609630">
              <a:lnSpc>
                <a:spcPts val="2800"/>
              </a:lnSpc>
              <a:buFont typeface="Arial"/>
              <a:buChar char="•"/>
            </a:pPr>
            <a:r>
              <a:rPr lang="en-US" sz="1600" spc="198" dirty="0">
                <a:solidFill>
                  <a:srgbClr val="FFFFFF"/>
                </a:solidFill>
                <a:latin typeface="Agrandir Tight"/>
                <a:ea typeface="Agrandir Tight"/>
                <a:cs typeface="Agrandir Tight"/>
                <a:sym typeface="Agrandir Tight"/>
              </a:rPr>
              <a:t>PROVIDES SERVICES FOR HOTELS AND RESORTS</a:t>
            </a:r>
          </a:p>
          <a:p>
            <a:pPr defTabSz="609630">
              <a:lnSpc>
                <a:spcPts val="2800"/>
              </a:lnSpc>
            </a:pPr>
            <a:endParaRPr lang="en-US" sz="2000" spc="198" dirty="0">
              <a:solidFill>
                <a:srgbClr val="FFFFFF"/>
              </a:solidFill>
              <a:latin typeface="Agrandir Tight"/>
              <a:ea typeface="Agrandir Tight"/>
              <a:cs typeface="Agrandir Tight"/>
              <a:sym typeface="Agrandir T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1506201" y="736364"/>
            <a:ext cx="1638219" cy="5009475"/>
            <a:chOff x="0" y="0"/>
            <a:chExt cx="647198" cy="1979052"/>
          </a:xfrm>
        </p:grpSpPr>
        <p:sp>
          <p:nvSpPr>
            <p:cNvPr id="6" name="Freeform 6"/>
            <p:cNvSpPr/>
            <p:nvPr/>
          </p:nvSpPr>
          <p:spPr>
            <a:xfrm>
              <a:off x="0" y="0"/>
              <a:ext cx="647198" cy="1979052"/>
            </a:xfrm>
            <a:custGeom>
              <a:avLst/>
              <a:gdLst/>
              <a:ahLst/>
              <a:cxnLst/>
              <a:rect l="l" t="t" r="r" b="b"/>
              <a:pathLst>
                <a:path w="647198" h="1979052">
                  <a:moveTo>
                    <a:pt x="0" y="0"/>
                  </a:moveTo>
                  <a:lnTo>
                    <a:pt x="647198" y="0"/>
                  </a:lnTo>
                  <a:lnTo>
                    <a:pt x="647198" y="1979052"/>
                  </a:lnTo>
                  <a:lnTo>
                    <a:pt x="0" y="1979052"/>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647198" cy="201715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0" y="6404178"/>
            <a:ext cx="7478252" cy="453822"/>
            <a:chOff x="0" y="0"/>
            <a:chExt cx="2954371" cy="179288"/>
          </a:xfrm>
        </p:grpSpPr>
        <p:sp>
          <p:nvSpPr>
            <p:cNvPr id="9" name="Freeform 9"/>
            <p:cNvSpPr/>
            <p:nvPr/>
          </p:nvSpPr>
          <p:spPr>
            <a:xfrm>
              <a:off x="0" y="0"/>
              <a:ext cx="2954371" cy="179288"/>
            </a:xfrm>
            <a:custGeom>
              <a:avLst/>
              <a:gdLst/>
              <a:ahLst/>
              <a:cxnLst/>
              <a:rect l="l" t="t" r="r" b="b"/>
              <a:pathLst>
                <a:path w="2954371" h="179288">
                  <a:moveTo>
                    <a:pt x="0" y="0"/>
                  </a:moveTo>
                  <a:lnTo>
                    <a:pt x="2954371" y="0"/>
                  </a:lnTo>
                  <a:lnTo>
                    <a:pt x="2954371" y="179288"/>
                  </a:lnTo>
                  <a:lnTo>
                    <a:pt x="0" y="179288"/>
                  </a:lnTo>
                  <a:close/>
                </a:path>
              </a:pathLst>
            </a:custGeom>
            <a:solidFill>
              <a:srgbClr val="FFD426"/>
            </a:solidFill>
          </p:spPr>
          <p:txBody>
            <a:bodyPr/>
            <a:lstStyle/>
            <a:p>
              <a:pPr defTabSz="609630"/>
              <a:endParaRPr lang="en-GB" sz="1200">
                <a:solidFill>
                  <a:prstClr val="black"/>
                </a:solidFill>
                <a:latin typeface="Calibri"/>
              </a:endParaRPr>
            </a:p>
          </p:txBody>
        </p:sp>
        <p:sp>
          <p:nvSpPr>
            <p:cNvPr id="10" name="TextBox 10"/>
            <p:cNvSpPr txBox="1"/>
            <p:nvPr/>
          </p:nvSpPr>
          <p:spPr>
            <a:xfrm>
              <a:off x="0" y="-38100"/>
              <a:ext cx="2954371" cy="21738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p:cNvSpPr/>
          <p:nvPr/>
        </p:nvSpPr>
        <p:spPr>
          <a:xfrm>
            <a:off x="7021507" y="2616"/>
            <a:ext cx="4146033" cy="6855385"/>
          </a:xfrm>
          <a:custGeom>
            <a:avLst/>
            <a:gdLst/>
            <a:ahLst/>
            <a:cxnLst/>
            <a:rect l="l" t="t" r="r" b="b"/>
            <a:pathLst>
              <a:path w="6219050" h="10283077">
                <a:moveTo>
                  <a:pt x="0" y="0"/>
                </a:moveTo>
                <a:lnTo>
                  <a:pt x="6219051" y="0"/>
                </a:lnTo>
                <a:lnTo>
                  <a:pt x="6219051" y="10283077"/>
                </a:lnTo>
                <a:lnTo>
                  <a:pt x="0" y="10283077"/>
                </a:lnTo>
                <a:lnTo>
                  <a:pt x="0" y="0"/>
                </a:lnTo>
                <a:close/>
              </a:path>
            </a:pathLst>
          </a:custGeom>
          <a:blipFill>
            <a:blip r:embed="rId2"/>
            <a:stretch>
              <a:fillRect l="-6318" t="-16030" r="-33501" b="-11041"/>
            </a:stretch>
          </a:blipFill>
        </p:spPr>
        <p:txBody>
          <a:bodyPr/>
          <a:lstStyle/>
          <a:p>
            <a:pPr defTabSz="609630"/>
            <a:endParaRPr lang="en-GB" sz="1200">
              <a:solidFill>
                <a:prstClr val="black"/>
              </a:solidFill>
              <a:latin typeface="Calibri"/>
            </a:endParaRPr>
          </a:p>
        </p:txBody>
      </p:sp>
      <p:sp>
        <p:nvSpPr>
          <p:cNvPr id="12" name="TextBox 12"/>
          <p:cNvSpPr txBox="1"/>
          <p:nvPr/>
        </p:nvSpPr>
        <p:spPr>
          <a:xfrm>
            <a:off x="685801" y="584200"/>
            <a:ext cx="2573195" cy="877100"/>
          </a:xfrm>
          <a:prstGeom prst="rect">
            <a:avLst/>
          </a:prstGeom>
        </p:spPr>
        <p:txBody>
          <a:bodyPr lIns="0" tIns="0" rIns="0" bIns="0" rtlCol="0" anchor="t">
            <a:spAutoFit/>
          </a:bodyPr>
          <a:lstStyle/>
          <a:p>
            <a:pPr defTabSz="609630">
              <a:lnSpc>
                <a:spcPts val="7467"/>
              </a:lnSpc>
            </a:pPr>
            <a:r>
              <a:rPr lang="en-US" sz="5334">
                <a:solidFill>
                  <a:srgbClr val="FFD426"/>
                </a:solidFill>
                <a:latin typeface="Open Sans Extra Bold"/>
                <a:ea typeface="Open Sans Extra Bold"/>
                <a:cs typeface="Open Sans Extra Bold"/>
                <a:sym typeface="Open Sans Extra Bold"/>
              </a:rPr>
              <a:t>INTRO</a:t>
            </a:r>
          </a:p>
        </p:txBody>
      </p:sp>
      <p:sp>
        <p:nvSpPr>
          <p:cNvPr id="13" name="TextBox 13"/>
          <p:cNvSpPr txBox="1"/>
          <p:nvPr/>
        </p:nvSpPr>
        <p:spPr>
          <a:xfrm>
            <a:off x="2879847" y="584200"/>
            <a:ext cx="3959019" cy="877100"/>
          </a:xfrm>
          <a:prstGeom prst="rect">
            <a:avLst/>
          </a:prstGeom>
        </p:spPr>
        <p:txBody>
          <a:bodyPr lIns="0" tIns="0" rIns="0" bIns="0" rtlCol="0" anchor="t">
            <a:spAutoFit/>
          </a:bodyPr>
          <a:lstStyle/>
          <a:p>
            <a:pPr defTabSz="609630">
              <a:lnSpc>
                <a:spcPts val="7467"/>
              </a:lnSpc>
            </a:pPr>
            <a:r>
              <a:rPr lang="en-US" sz="5334">
                <a:solidFill>
                  <a:srgbClr val="FFFFFF"/>
                </a:solidFill>
                <a:latin typeface="Open Sans Extra Bold"/>
                <a:ea typeface="Open Sans Extra Bold"/>
                <a:cs typeface="Open Sans Extra Bold"/>
                <a:sym typeface="Open Sans Extra Bold"/>
              </a:rPr>
              <a:t>DUCTION</a:t>
            </a:r>
          </a:p>
        </p:txBody>
      </p:sp>
      <p:sp>
        <p:nvSpPr>
          <p:cNvPr id="14" name="TextBox 14"/>
          <p:cNvSpPr txBox="1"/>
          <p:nvPr/>
        </p:nvSpPr>
        <p:spPr>
          <a:xfrm>
            <a:off x="375763" y="1772909"/>
            <a:ext cx="6726725" cy="4631268"/>
          </a:xfrm>
          <a:prstGeom prst="rect">
            <a:avLst/>
          </a:prstGeom>
        </p:spPr>
        <p:txBody>
          <a:bodyPr wrap="square" lIns="0" tIns="0" rIns="0" bIns="0" rtlCol="0" anchor="t">
            <a:spAutoFit/>
          </a:bodyPr>
          <a:lstStyle/>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EMPLOYING APP 500 PEOPLE IN SUMMER SEASON / APP 100 IN WINTER SEASON</a:t>
            </a:r>
          </a:p>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JOB POSITIONS: TOURIST ENTERTAINERS, HOUSEKEEPING STAFF, CLEANERS, ADDITIONAL STAFF FOR KITCHEN, CERTIFICATED STAFF FOR WELLNESS AND SPA CENTRES</a:t>
            </a:r>
          </a:p>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OVER 50 HOTELS IN CROATIA</a:t>
            </a:r>
          </a:p>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SLOVENIA, AUSTRIA (POSTED WORKERS), SE ASIA (IN COOPERATION WITH PARTNER COMPANY WHICH PROVIDES SERVICES ACCORDING OUR STANDARDS)</a:t>
            </a:r>
          </a:p>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FRENCH STANDARD - COOPERATION WITH AGENCIES - ANIMATION CLUBS IN 6 COUNTRIES)</a:t>
            </a:r>
          </a:p>
          <a:p>
            <a:pPr marL="403034" lvl="1" indent="-201517" defTabSz="609630">
              <a:lnSpc>
                <a:spcPts val="2613"/>
              </a:lnSpc>
              <a:buFont typeface="Arial"/>
              <a:buChar char="•"/>
            </a:pPr>
            <a:r>
              <a:rPr lang="en-US" sz="1600" spc="185" dirty="0">
                <a:solidFill>
                  <a:srgbClr val="FFFFFF"/>
                </a:solidFill>
                <a:latin typeface="Agrandir Tight"/>
                <a:ea typeface="Agrandir Tight"/>
                <a:cs typeface="Agrandir Tight"/>
                <a:sym typeface="Agrandir Tight"/>
              </a:rPr>
              <a:t>EMPLOYING PEOPLE FROM EU, BUT ALSO 3RD COUNTRIES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0281547" y="4818891"/>
            <a:ext cx="2057400" cy="20574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6023897" y="1764439"/>
            <a:ext cx="5362853" cy="4367728"/>
          </a:xfrm>
          <a:custGeom>
            <a:avLst/>
            <a:gdLst/>
            <a:ahLst/>
            <a:cxnLst/>
            <a:rect l="l" t="t" r="r" b="b"/>
            <a:pathLst>
              <a:path w="8044279" h="6551592">
                <a:moveTo>
                  <a:pt x="0" y="0"/>
                </a:moveTo>
                <a:lnTo>
                  <a:pt x="8044279" y="0"/>
                </a:lnTo>
                <a:lnTo>
                  <a:pt x="8044279" y="6551592"/>
                </a:lnTo>
                <a:lnTo>
                  <a:pt x="0" y="6551592"/>
                </a:lnTo>
                <a:lnTo>
                  <a:pt x="0" y="0"/>
                </a:lnTo>
                <a:close/>
              </a:path>
            </a:pathLst>
          </a:custGeom>
          <a:blipFill>
            <a:blip r:embed="rId2"/>
            <a:stretch>
              <a:fillRect l="-10024" t="-10483" r="-7321" b="-5305"/>
            </a:stretch>
          </a:blipFill>
        </p:spPr>
        <p:txBody>
          <a:bodyPr/>
          <a:lstStyle/>
          <a:p>
            <a:pPr defTabSz="609630"/>
            <a:endParaRPr lang="en-GB" sz="1200">
              <a:solidFill>
                <a:prstClr val="black"/>
              </a:solidFill>
              <a:latin typeface="Calibri"/>
            </a:endParaRPr>
          </a:p>
        </p:txBody>
      </p:sp>
      <p:sp>
        <p:nvSpPr>
          <p:cNvPr id="9" name="TextBox 9"/>
          <p:cNvSpPr txBox="1"/>
          <p:nvPr/>
        </p:nvSpPr>
        <p:spPr>
          <a:xfrm>
            <a:off x="685800" y="584200"/>
            <a:ext cx="3494215" cy="877100"/>
          </a:xfrm>
          <a:prstGeom prst="rect">
            <a:avLst/>
          </a:prstGeom>
        </p:spPr>
        <p:txBody>
          <a:bodyPr lIns="0" tIns="0" rIns="0" bIns="0" rtlCol="0" anchor="t">
            <a:spAutoFit/>
          </a:bodyPr>
          <a:lstStyle/>
          <a:p>
            <a:pPr defTabSz="609630">
              <a:lnSpc>
                <a:spcPts val="7467"/>
              </a:lnSpc>
            </a:pPr>
            <a:r>
              <a:rPr lang="en-US" sz="5334">
                <a:solidFill>
                  <a:srgbClr val="FFD426"/>
                </a:solidFill>
                <a:latin typeface="Open Sans Extra Bold"/>
                <a:ea typeface="Open Sans Extra Bold"/>
                <a:cs typeface="Open Sans Extra Bold"/>
                <a:sym typeface="Open Sans Extra Bold"/>
              </a:rPr>
              <a:t>TOURISM</a:t>
            </a:r>
          </a:p>
        </p:txBody>
      </p:sp>
      <p:sp>
        <p:nvSpPr>
          <p:cNvPr id="10" name="TextBox 10"/>
          <p:cNvSpPr txBox="1"/>
          <p:nvPr/>
        </p:nvSpPr>
        <p:spPr>
          <a:xfrm>
            <a:off x="4069179" y="584200"/>
            <a:ext cx="8014716" cy="877100"/>
          </a:xfrm>
          <a:prstGeom prst="rect">
            <a:avLst/>
          </a:prstGeom>
        </p:spPr>
        <p:txBody>
          <a:bodyPr lIns="0" tIns="0" rIns="0" bIns="0" rtlCol="0" anchor="t">
            <a:spAutoFit/>
          </a:bodyPr>
          <a:lstStyle/>
          <a:p>
            <a:pPr defTabSz="609630">
              <a:lnSpc>
                <a:spcPts val="7467"/>
              </a:lnSpc>
            </a:pPr>
            <a:r>
              <a:rPr lang="en-US" sz="5334">
                <a:solidFill>
                  <a:srgbClr val="FFFFFF"/>
                </a:solidFill>
                <a:latin typeface="Open Sans Extra Bold"/>
                <a:ea typeface="Open Sans Extra Bold"/>
                <a:cs typeface="Open Sans Extra Bold"/>
                <a:sym typeface="Open Sans Extra Bold"/>
              </a:rPr>
              <a:t>ENTERTAINMENT</a:t>
            </a:r>
          </a:p>
        </p:txBody>
      </p:sp>
      <p:sp>
        <p:nvSpPr>
          <p:cNvPr id="11" name="TextBox 11"/>
          <p:cNvSpPr txBox="1"/>
          <p:nvPr/>
        </p:nvSpPr>
        <p:spPr>
          <a:xfrm>
            <a:off x="544929" y="1516418"/>
            <a:ext cx="5154448" cy="4989828"/>
          </a:xfrm>
          <a:prstGeom prst="rect">
            <a:avLst/>
          </a:prstGeom>
        </p:spPr>
        <p:txBody>
          <a:bodyPr lIns="0" tIns="0" rIns="0" bIns="0" rtlCol="0" anchor="t">
            <a:spAutoFit/>
          </a:bodyPr>
          <a:lstStyle/>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cooperation with various hotels, tourist resorts, camping villages and agencies</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flexibility in approach</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kids and family hotels, adult only hotels, luxury hotels, club agencies </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all sorts of </a:t>
            </a:r>
            <a:r>
              <a:rPr lang="en-US" dirty="0" err="1">
                <a:solidFill>
                  <a:srgbClr val="FFFFFF"/>
                </a:solidFill>
                <a:latin typeface="Agrandir Tight"/>
                <a:ea typeface="Agrandir Tight"/>
                <a:cs typeface="Agrandir Tight"/>
                <a:sym typeface="Agrandir Tight"/>
              </a:rPr>
              <a:t>specialised</a:t>
            </a:r>
            <a:r>
              <a:rPr lang="en-US" dirty="0">
                <a:solidFill>
                  <a:srgbClr val="FFFFFF"/>
                </a:solidFill>
                <a:latin typeface="Agrandir Tight"/>
                <a:ea typeface="Agrandir Tight"/>
                <a:cs typeface="Agrandir Tight"/>
                <a:sym typeface="Agrandir Tight"/>
              </a:rPr>
              <a:t> programs designed according partner needs</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search for talents who speak native German, Italian, French, Polish, Czech,...</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certificates for kids care (nannies), fitness trainers, yoga &amp; </a:t>
            </a:r>
            <a:r>
              <a:rPr lang="en-US" dirty="0" err="1">
                <a:solidFill>
                  <a:srgbClr val="FFFFFF"/>
                </a:solidFill>
                <a:latin typeface="Agrandir Tight"/>
                <a:ea typeface="Agrandir Tight"/>
                <a:cs typeface="Agrandir Tight"/>
                <a:sym typeface="Agrandir Tight"/>
              </a:rPr>
              <a:t>pilates</a:t>
            </a:r>
            <a:r>
              <a:rPr lang="en-US" dirty="0">
                <a:solidFill>
                  <a:srgbClr val="FFFFFF"/>
                </a:solidFill>
                <a:latin typeface="Agrandir Tight"/>
                <a:ea typeface="Agrandir Tight"/>
                <a:cs typeface="Agrandir Tight"/>
                <a:sym typeface="Agrandir Tight"/>
              </a:rPr>
              <a:t> teachers, performers, artists, circus artists, dancers...</a:t>
            </a:r>
          </a:p>
          <a:p>
            <a:pPr marL="431822" lvl="1" indent="-215911" algn="just" defTabSz="609630">
              <a:lnSpc>
                <a:spcPts val="2800"/>
              </a:lnSpc>
              <a:buFont typeface="Arial"/>
              <a:buChar char="•"/>
            </a:pPr>
            <a:r>
              <a:rPr lang="en-US" dirty="0">
                <a:solidFill>
                  <a:srgbClr val="FFFFFF"/>
                </a:solidFill>
                <a:latin typeface="Agrandir Tight"/>
                <a:ea typeface="Agrandir Tight"/>
                <a:cs typeface="Agrandir Tight"/>
                <a:sym typeface="Agrandir Tight"/>
              </a:rPr>
              <a:t>FROM 2005 - 2013 BIGGEST SELECTION IN TOURISM IN CROATIA</a:t>
            </a:r>
          </a:p>
        </p:txBody>
      </p:sp>
    </p:spTree>
  </p:cSld>
  <p:clrMapOvr>
    <a:masterClrMapping/>
  </p:clrMapOvr>
  <p:transition spd="med">
    <p:cover dir="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960426" y="3809922"/>
            <a:ext cx="4309867" cy="4724558"/>
            <a:chOff x="0" y="0"/>
            <a:chExt cx="1702663" cy="1866492"/>
          </a:xfrm>
        </p:grpSpPr>
        <p:sp>
          <p:nvSpPr>
            <p:cNvPr id="6" name="Freeform 6"/>
            <p:cNvSpPr/>
            <p:nvPr/>
          </p:nvSpPr>
          <p:spPr>
            <a:xfrm>
              <a:off x="0" y="0"/>
              <a:ext cx="1702663" cy="1866492"/>
            </a:xfrm>
            <a:custGeom>
              <a:avLst/>
              <a:gdLst/>
              <a:ahLst/>
              <a:cxnLst/>
              <a:rect l="l" t="t" r="r" b="b"/>
              <a:pathLst>
                <a:path w="1702663" h="1866492">
                  <a:moveTo>
                    <a:pt x="0" y="0"/>
                  </a:moveTo>
                  <a:lnTo>
                    <a:pt x="1702663" y="0"/>
                  </a:lnTo>
                  <a:lnTo>
                    <a:pt x="1702663" y="1866492"/>
                  </a:lnTo>
                  <a:lnTo>
                    <a:pt x="0" y="1866492"/>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1702663" cy="19045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a:grpSpLocks noChangeAspect="1"/>
          </p:cNvGrpSpPr>
          <p:nvPr/>
        </p:nvGrpSpPr>
        <p:grpSpPr>
          <a:xfrm>
            <a:off x="687368" y="2015890"/>
            <a:ext cx="4087059" cy="4300297"/>
            <a:chOff x="0" y="0"/>
            <a:chExt cx="5842000" cy="6146800"/>
          </a:xfrm>
        </p:grpSpPr>
        <p:sp>
          <p:nvSpPr>
            <p:cNvPr id="9" name="Freeform 9"/>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2"/>
              <a:stretch>
                <a:fillRect l="-31876" t="-6034" r="-34048" b="-12095"/>
              </a:stretch>
            </a:blipFill>
          </p:spPr>
          <p:txBody>
            <a:bodyPr/>
            <a:lstStyle/>
            <a:p>
              <a:pPr defTabSz="609630"/>
              <a:endParaRPr lang="en-GB" sz="1200">
                <a:solidFill>
                  <a:prstClr val="black"/>
                </a:solidFill>
                <a:latin typeface="Calibri"/>
              </a:endParaRPr>
            </a:p>
          </p:txBody>
        </p:sp>
        <p:sp>
          <p:nvSpPr>
            <p:cNvPr id="10" name="Freeform 10"/>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3"/>
              <a:stretch>
                <a:fillRect t="-286" b="-286"/>
              </a:stretch>
            </a:blipFill>
          </p:spPr>
          <p:txBody>
            <a:bodyPr/>
            <a:lstStyle/>
            <a:p>
              <a:pPr defTabSz="609630"/>
              <a:endParaRPr lang="en-GB" sz="1200">
                <a:solidFill>
                  <a:prstClr val="black"/>
                </a:solidFill>
                <a:latin typeface="Calibri"/>
              </a:endParaRPr>
            </a:p>
          </p:txBody>
        </p:sp>
      </p:grpSp>
      <p:sp>
        <p:nvSpPr>
          <p:cNvPr id="11" name="TextBox 11"/>
          <p:cNvSpPr txBox="1"/>
          <p:nvPr/>
        </p:nvSpPr>
        <p:spPr>
          <a:xfrm>
            <a:off x="687368" y="584200"/>
            <a:ext cx="5410200" cy="877100"/>
          </a:xfrm>
          <a:prstGeom prst="rect">
            <a:avLst/>
          </a:prstGeom>
        </p:spPr>
        <p:txBody>
          <a:bodyPr lIns="0" tIns="0" rIns="0" bIns="0" rtlCol="0" anchor="t">
            <a:spAutoFit/>
          </a:bodyPr>
          <a:lstStyle/>
          <a:p>
            <a:pPr defTabSz="609630">
              <a:lnSpc>
                <a:spcPts val="7467"/>
              </a:lnSpc>
            </a:pPr>
            <a:r>
              <a:rPr lang="en-US" sz="4800" dirty="0">
                <a:solidFill>
                  <a:srgbClr val="FFD426"/>
                </a:solidFill>
                <a:latin typeface="Open Sans Extra Bold"/>
                <a:ea typeface="Open Sans Extra Bold"/>
                <a:cs typeface="Open Sans Extra Bold"/>
                <a:sym typeface="Open Sans Extra Bold"/>
              </a:rPr>
              <a:t>SUCCESSFUL</a:t>
            </a:r>
            <a:endParaRPr lang="en-US" sz="5334" dirty="0">
              <a:solidFill>
                <a:srgbClr val="FFD426"/>
              </a:solidFill>
              <a:latin typeface="Open Sans Extra Bold"/>
              <a:ea typeface="Open Sans Extra Bold"/>
              <a:cs typeface="Open Sans Extra Bold"/>
              <a:sym typeface="Open Sans Extra Bold"/>
            </a:endParaRPr>
          </a:p>
        </p:txBody>
      </p:sp>
      <p:sp>
        <p:nvSpPr>
          <p:cNvPr id="12" name="TextBox 12"/>
          <p:cNvSpPr txBox="1"/>
          <p:nvPr/>
        </p:nvSpPr>
        <p:spPr>
          <a:xfrm>
            <a:off x="5162305" y="584200"/>
            <a:ext cx="5898057" cy="877100"/>
          </a:xfrm>
          <a:prstGeom prst="rect">
            <a:avLst/>
          </a:prstGeom>
        </p:spPr>
        <p:txBody>
          <a:bodyPr lIns="0" tIns="0" rIns="0" bIns="0" rtlCol="0" anchor="t">
            <a:spAutoFit/>
          </a:bodyPr>
          <a:lstStyle/>
          <a:p>
            <a:pPr defTabSz="609630">
              <a:lnSpc>
                <a:spcPts val="7467"/>
              </a:lnSpc>
            </a:pPr>
            <a:r>
              <a:rPr lang="en-US" sz="4800" dirty="0">
                <a:solidFill>
                  <a:srgbClr val="FFFFFF"/>
                </a:solidFill>
                <a:latin typeface="Open Sans Extra Bold"/>
                <a:ea typeface="Open Sans Extra Bold"/>
                <a:cs typeface="Open Sans Extra Bold"/>
                <a:sym typeface="Open Sans Extra Bold"/>
              </a:rPr>
              <a:t>COOPERATIONS</a:t>
            </a:r>
          </a:p>
        </p:txBody>
      </p:sp>
      <p:sp>
        <p:nvSpPr>
          <p:cNvPr id="13" name="TextBox 13"/>
          <p:cNvSpPr txBox="1"/>
          <p:nvPr/>
        </p:nvSpPr>
        <p:spPr>
          <a:xfrm>
            <a:off x="5068885" y="2317750"/>
            <a:ext cx="6084899" cy="3188565"/>
          </a:xfrm>
          <a:prstGeom prst="rect">
            <a:avLst/>
          </a:prstGeom>
        </p:spPr>
        <p:txBody>
          <a:bodyPr lIns="0" tIns="0" rIns="0" bIns="0" rtlCol="0" anchor="t">
            <a:spAutoFit/>
          </a:bodyPr>
          <a:lstStyle/>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HZZ - CROATIAN GOVERMNET EMPLOYMENT SERVICE</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EURES</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UNIVERSITIES</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OFFICES FOR NATIONAL MINORITIES</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INTERNET MARKETING</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MUSIC, LANGUAGE, TOURISM AND ART SCHOOLS</a:t>
            </a:r>
          </a:p>
          <a:p>
            <a:pPr marL="431822" lvl="1" indent="-215911" defTabSz="609630">
              <a:lnSpc>
                <a:spcPts val="2800"/>
              </a:lnSpc>
              <a:buFont typeface="Arial"/>
              <a:buChar char="•"/>
            </a:pPr>
            <a:r>
              <a:rPr lang="en-US" sz="1600" dirty="0">
                <a:solidFill>
                  <a:srgbClr val="FFFFFF"/>
                </a:solidFill>
                <a:latin typeface="Agrandir Tight"/>
                <a:ea typeface="Agrandir Tight"/>
                <a:cs typeface="Agrandir Tight"/>
                <a:sym typeface="Agrandir Tight"/>
              </a:rPr>
              <a:t>COOPERATION WITH  EDUCATIONAL INSTITUTIONS (ORGANISING EDUCATION OF OUR STAFF ACCORDING NEEDS - CERTIFICATION OF NANNIES)</a:t>
            </a:r>
          </a:p>
        </p:txBody>
      </p:sp>
      <p:grpSp>
        <p:nvGrpSpPr>
          <p:cNvPr id="14" name="Group 14"/>
          <p:cNvGrpSpPr/>
          <p:nvPr/>
        </p:nvGrpSpPr>
        <p:grpSpPr>
          <a:xfrm>
            <a:off x="6734329" y="5862364"/>
            <a:ext cx="4771871" cy="453822"/>
            <a:chOff x="0" y="0"/>
            <a:chExt cx="1885184" cy="179288"/>
          </a:xfrm>
        </p:grpSpPr>
        <p:sp>
          <p:nvSpPr>
            <p:cNvPr id="15" name="Freeform 15"/>
            <p:cNvSpPr/>
            <p:nvPr/>
          </p:nvSpPr>
          <p:spPr>
            <a:xfrm>
              <a:off x="0" y="0"/>
              <a:ext cx="1885184" cy="179288"/>
            </a:xfrm>
            <a:custGeom>
              <a:avLst/>
              <a:gdLst/>
              <a:ahLst/>
              <a:cxnLst/>
              <a:rect l="l" t="t" r="r" b="b"/>
              <a:pathLst>
                <a:path w="1885184" h="179288">
                  <a:moveTo>
                    <a:pt x="0" y="0"/>
                  </a:moveTo>
                  <a:lnTo>
                    <a:pt x="1885184" y="0"/>
                  </a:lnTo>
                  <a:lnTo>
                    <a:pt x="1885184" y="179288"/>
                  </a:lnTo>
                  <a:lnTo>
                    <a:pt x="0" y="179288"/>
                  </a:lnTo>
                  <a:close/>
                </a:path>
              </a:pathLst>
            </a:custGeom>
            <a:solidFill>
              <a:srgbClr val="FFD426"/>
            </a:solidFill>
          </p:spPr>
          <p:txBody>
            <a:bodyPr/>
            <a:lstStyle/>
            <a:p>
              <a:pPr defTabSz="609630"/>
              <a:endParaRPr lang="en-GB" sz="1200">
                <a:solidFill>
                  <a:prstClr val="black"/>
                </a:solidFill>
                <a:latin typeface="Calibri"/>
              </a:endParaRPr>
            </a:p>
          </p:txBody>
        </p:sp>
        <p:sp>
          <p:nvSpPr>
            <p:cNvPr id="16" name="TextBox 16"/>
            <p:cNvSpPr txBox="1"/>
            <p:nvPr/>
          </p:nvSpPr>
          <p:spPr>
            <a:xfrm>
              <a:off x="0" y="-38100"/>
              <a:ext cx="1885184" cy="21738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10597765" y="736364"/>
            <a:ext cx="2193980" cy="709553"/>
            <a:chOff x="0" y="0"/>
            <a:chExt cx="866758" cy="280317"/>
          </a:xfrm>
        </p:grpSpPr>
        <p:sp>
          <p:nvSpPr>
            <p:cNvPr id="18" name="Freeform 18"/>
            <p:cNvSpPr/>
            <p:nvPr/>
          </p:nvSpPr>
          <p:spPr>
            <a:xfrm>
              <a:off x="0" y="0"/>
              <a:ext cx="866758" cy="280317"/>
            </a:xfrm>
            <a:custGeom>
              <a:avLst/>
              <a:gdLst/>
              <a:ahLst/>
              <a:cxnLst/>
              <a:rect l="l" t="t" r="r" b="b"/>
              <a:pathLst>
                <a:path w="866758" h="280317">
                  <a:moveTo>
                    <a:pt x="0" y="0"/>
                  </a:moveTo>
                  <a:lnTo>
                    <a:pt x="866758" y="0"/>
                  </a:lnTo>
                  <a:lnTo>
                    <a:pt x="866758"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19" name="TextBox 19"/>
            <p:cNvSpPr txBox="1"/>
            <p:nvPr/>
          </p:nvSpPr>
          <p:spPr>
            <a:xfrm>
              <a:off x="0" y="-38100"/>
              <a:ext cx="866758"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Tree>
  </p:cSld>
  <p:clrMapOvr>
    <a:masterClrMapping/>
  </p:clrMapOvr>
  <p:transition spd="med">
    <p:cover dir="r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6096001" y="736364"/>
            <a:ext cx="6229735" cy="709553"/>
            <a:chOff x="0" y="0"/>
            <a:chExt cx="2461130" cy="280317"/>
          </a:xfrm>
        </p:grpSpPr>
        <p:sp>
          <p:nvSpPr>
            <p:cNvPr id="6" name="Freeform 6"/>
            <p:cNvSpPr/>
            <p:nvPr/>
          </p:nvSpPr>
          <p:spPr>
            <a:xfrm>
              <a:off x="0" y="0"/>
              <a:ext cx="2461130" cy="280317"/>
            </a:xfrm>
            <a:custGeom>
              <a:avLst/>
              <a:gdLst/>
              <a:ahLst/>
              <a:cxnLst/>
              <a:rect l="l" t="t" r="r" b="b"/>
              <a:pathLst>
                <a:path w="2461130" h="280317">
                  <a:moveTo>
                    <a:pt x="0" y="0"/>
                  </a:moveTo>
                  <a:lnTo>
                    <a:pt x="2461130" y="0"/>
                  </a:lnTo>
                  <a:lnTo>
                    <a:pt x="2461130"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2461130"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960426" y="3809922"/>
            <a:ext cx="4309867" cy="4724558"/>
            <a:chOff x="0" y="0"/>
            <a:chExt cx="1702663" cy="1866492"/>
          </a:xfrm>
        </p:grpSpPr>
        <p:sp>
          <p:nvSpPr>
            <p:cNvPr id="9" name="Freeform 9"/>
            <p:cNvSpPr/>
            <p:nvPr/>
          </p:nvSpPr>
          <p:spPr>
            <a:xfrm>
              <a:off x="0" y="0"/>
              <a:ext cx="1702663" cy="1866492"/>
            </a:xfrm>
            <a:custGeom>
              <a:avLst/>
              <a:gdLst/>
              <a:ahLst/>
              <a:cxnLst/>
              <a:rect l="l" t="t" r="r" b="b"/>
              <a:pathLst>
                <a:path w="1702663" h="1866492">
                  <a:moveTo>
                    <a:pt x="0" y="0"/>
                  </a:moveTo>
                  <a:lnTo>
                    <a:pt x="1702663" y="0"/>
                  </a:lnTo>
                  <a:lnTo>
                    <a:pt x="1702663" y="1866492"/>
                  </a:lnTo>
                  <a:lnTo>
                    <a:pt x="0" y="1866492"/>
                  </a:lnTo>
                  <a:close/>
                </a:path>
              </a:pathLst>
            </a:custGeom>
            <a:solidFill>
              <a:srgbClr val="FFD426"/>
            </a:solidFill>
          </p:spPr>
          <p:txBody>
            <a:bodyPr/>
            <a:lstStyle/>
            <a:p>
              <a:pPr defTabSz="609630"/>
              <a:endParaRPr lang="en-GB" sz="1200">
                <a:solidFill>
                  <a:prstClr val="black"/>
                </a:solidFill>
                <a:latin typeface="Calibri"/>
              </a:endParaRPr>
            </a:p>
          </p:txBody>
        </p:sp>
        <p:sp>
          <p:nvSpPr>
            <p:cNvPr id="10" name="TextBox 10"/>
            <p:cNvSpPr txBox="1"/>
            <p:nvPr/>
          </p:nvSpPr>
          <p:spPr>
            <a:xfrm>
              <a:off x="0" y="-38100"/>
              <a:ext cx="1702663" cy="19045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p:cNvGrpSpPr/>
          <p:nvPr/>
        </p:nvGrpSpPr>
        <p:grpSpPr>
          <a:xfrm>
            <a:off x="4282999" y="5311826"/>
            <a:ext cx="8042736" cy="168357"/>
            <a:chOff x="0" y="0"/>
            <a:chExt cx="3177377" cy="66512"/>
          </a:xfrm>
        </p:grpSpPr>
        <p:sp>
          <p:nvSpPr>
            <p:cNvPr id="12" name="Freeform 12"/>
            <p:cNvSpPr/>
            <p:nvPr/>
          </p:nvSpPr>
          <p:spPr>
            <a:xfrm>
              <a:off x="0" y="0"/>
              <a:ext cx="3177377" cy="66512"/>
            </a:xfrm>
            <a:custGeom>
              <a:avLst/>
              <a:gdLst/>
              <a:ahLst/>
              <a:cxnLst/>
              <a:rect l="l" t="t" r="r" b="b"/>
              <a:pathLst>
                <a:path w="3177377" h="66512">
                  <a:moveTo>
                    <a:pt x="0" y="0"/>
                  </a:moveTo>
                  <a:lnTo>
                    <a:pt x="3177377" y="0"/>
                  </a:lnTo>
                  <a:lnTo>
                    <a:pt x="3177377" y="66512"/>
                  </a:lnTo>
                  <a:lnTo>
                    <a:pt x="0" y="66512"/>
                  </a:lnTo>
                  <a:close/>
                </a:path>
              </a:pathLst>
            </a:custGeom>
            <a:solidFill>
              <a:srgbClr val="FFD426"/>
            </a:solidFill>
          </p:spPr>
          <p:txBody>
            <a:bodyPr/>
            <a:lstStyle/>
            <a:p>
              <a:pPr defTabSz="609630"/>
              <a:endParaRPr lang="en-GB" sz="1200">
                <a:solidFill>
                  <a:prstClr val="black"/>
                </a:solidFill>
                <a:latin typeface="Calibri"/>
              </a:endParaRPr>
            </a:p>
          </p:txBody>
        </p:sp>
        <p:sp>
          <p:nvSpPr>
            <p:cNvPr id="13" name="TextBox 13"/>
            <p:cNvSpPr txBox="1"/>
            <p:nvPr/>
          </p:nvSpPr>
          <p:spPr>
            <a:xfrm>
              <a:off x="0" y="-38100"/>
              <a:ext cx="3177377" cy="1046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a:grpSpLocks noChangeAspect="1"/>
          </p:cNvGrpSpPr>
          <p:nvPr/>
        </p:nvGrpSpPr>
        <p:grpSpPr>
          <a:xfrm>
            <a:off x="685800" y="2156149"/>
            <a:ext cx="3953754" cy="4160037"/>
            <a:chOff x="0" y="0"/>
            <a:chExt cx="5842000" cy="6146800"/>
          </a:xfrm>
        </p:grpSpPr>
        <p:sp>
          <p:nvSpPr>
            <p:cNvPr id="15" name="Freeform 15"/>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2"/>
              <a:stretch>
                <a:fillRect l="-67144" r="-67144"/>
              </a:stretch>
            </a:blipFill>
          </p:spPr>
          <p:txBody>
            <a:bodyPr/>
            <a:lstStyle/>
            <a:p>
              <a:pPr defTabSz="609630"/>
              <a:endParaRPr lang="en-GB" sz="1200">
                <a:solidFill>
                  <a:prstClr val="black"/>
                </a:solidFill>
                <a:latin typeface="Calibri"/>
              </a:endParaRPr>
            </a:p>
          </p:txBody>
        </p:sp>
        <p:sp>
          <p:nvSpPr>
            <p:cNvPr id="16" name="Freeform 16"/>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3"/>
              <a:stretch>
                <a:fillRect t="-286" b="-286"/>
              </a:stretch>
            </a:blipFill>
          </p:spPr>
          <p:txBody>
            <a:bodyPr/>
            <a:lstStyle/>
            <a:p>
              <a:pPr defTabSz="609630"/>
              <a:endParaRPr lang="en-GB" sz="1200">
                <a:solidFill>
                  <a:prstClr val="black"/>
                </a:solidFill>
                <a:latin typeface="Calibri"/>
              </a:endParaRPr>
            </a:p>
          </p:txBody>
        </p:sp>
      </p:grpSp>
      <p:sp>
        <p:nvSpPr>
          <p:cNvPr id="17" name="TextBox 17"/>
          <p:cNvSpPr txBox="1"/>
          <p:nvPr/>
        </p:nvSpPr>
        <p:spPr>
          <a:xfrm>
            <a:off x="685800" y="584200"/>
            <a:ext cx="5410200" cy="877100"/>
          </a:xfrm>
          <a:prstGeom prst="rect">
            <a:avLst/>
          </a:prstGeom>
        </p:spPr>
        <p:txBody>
          <a:bodyPr lIns="0" tIns="0" rIns="0" bIns="0" rtlCol="0" anchor="t">
            <a:spAutoFit/>
          </a:bodyPr>
          <a:lstStyle/>
          <a:p>
            <a:pPr defTabSz="609630">
              <a:lnSpc>
                <a:spcPts val="7467"/>
              </a:lnSpc>
            </a:pPr>
            <a:r>
              <a:rPr lang="en-US" sz="5334">
                <a:solidFill>
                  <a:srgbClr val="FFD426"/>
                </a:solidFill>
                <a:latin typeface="Open Sans Extra Bold"/>
                <a:ea typeface="Open Sans Extra Bold"/>
                <a:cs typeface="Open Sans Extra Bold"/>
                <a:sym typeface="Open Sans Extra Bold"/>
              </a:rPr>
              <a:t>NEW </a:t>
            </a:r>
            <a:r>
              <a:rPr lang="en-US" sz="5334">
                <a:solidFill>
                  <a:srgbClr val="F0F5F9"/>
                </a:solidFill>
                <a:latin typeface="Open Sans Extra Bold"/>
                <a:ea typeface="Open Sans Extra Bold"/>
                <a:cs typeface="Open Sans Extra Bold"/>
                <a:sym typeface="Open Sans Extra Bold"/>
              </a:rPr>
              <a:t>SERVICES</a:t>
            </a:r>
          </a:p>
        </p:txBody>
      </p:sp>
      <p:sp>
        <p:nvSpPr>
          <p:cNvPr id="18" name="TextBox 18"/>
          <p:cNvSpPr txBox="1"/>
          <p:nvPr/>
        </p:nvSpPr>
        <p:spPr>
          <a:xfrm>
            <a:off x="4925367" y="2174039"/>
            <a:ext cx="7020088" cy="2835392"/>
          </a:xfrm>
          <a:prstGeom prst="rect">
            <a:avLst/>
          </a:prstGeom>
        </p:spPr>
        <p:txBody>
          <a:bodyPr lIns="0" tIns="0" rIns="0" bIns="0" rtlCol="0" anchor="t">
            <a:spAutoFit/>
          </a:bodyPr>
          <a:lstStyle/>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ON REQUEST OF PARTNER HOTELS, WE STARTED WITH ORGANISATION OF OTHER HOTEL DEPARTMENTS</a:t>
            </a:r>
          </a:p>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EMPLOYING PEOPLE FROM THAILAND, BUT ALSO SOUTH AMERICA AND EU</a:t>
            </a:r>
          </a:p>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PARTNER COMPANY IN THAILAND WHICH ORGANISES EDUCATION ACCORDING EU HOTEL STANDARDS</a:t>
            </a:r>
          </a:p>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MEMBER OF NEW CRO-THAI CHAMBER OF ECONOMY</a:t>
            </a:r>
          </a:p>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MEMBER OF CROATIAN EMPLOYERS’ ASSOCIATION</a:t>
            </a:r>
          </a:p>
        </p:txBody>
      </p:sp>
      <p:sp>
        <p:nvSpPr>
          <p:cNvPr id="19" name="TextBox 19"/>
          <p:cNvSpPr txBox="1"/>
          <p:nvPr/>
        </p:nvSpPr>
        <p:spPr>
          <a:xfrm>
            <a:off x="4925367" y="5632583"/>
            <a:ext cx="7020088" cy="327718"/>
          </a:xfrm>
          <a:prstGeom prst="rect">
            <a:avLst/>
          </a:prstGeom>
        </p:spPr>
        <p:txBody>
          <a:bodyPr lIns="0" tIns="0" rIns="0" bIns="0" rtlCol="0" anchor="t">
            <a:spAutoFit/>
          </a:bodyPr>
          <a:lstStyle/>
          <a:p>
            <a:pPr marL="431822" lvl="1" indent="-215911" defTabSz="609630">
              <a:lnSpc>
                <a:spcPts val="2800"/>
              </a:lnSpc>
              <a:buFont typeface="Arial"/>
              <a:buChar char="•"/>
            </a:pPr>
            <a:r>
              <a:rPr lang="en-US" dirty="0">
                <a:solidFill>
                  <a:srgbClr val="FFFFFF"/>
                </a:solidFill>
                <a:latin typeface="Agrandir Tight"/>
                <a:ea typeface="Agrandir Tight"/>
                <a:cs typeface="Agrandir Tight"/>
                <a:sym typeface="Agrandir Tight"/>
              </a:rPr>
              <a:t>TECHNICAL AND ADMINISTRATIVE CHALLENGES</a:t>
            </a:r>
          </a:p>
        </p:txBody>
      </p:sp>
    </p:spTree>
  </p:cSld>
  <p:clrMapOvr>
    <a:masterClrMapping/>
  </p:clrMapOvr>
  <p:transition spd="med">
    <p:cover dir="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274606" y="1766426"/>
            <a:ext cx="13435632" cy="3951893"/>
            <a:chOff x="0" y="0"/>
            <a:chExt cx="5307904" cy="1561242"/>
          </a:xfrm>
        </p:grpSpPr>
        <p:sp>
          <p:nvSpPr>
            <p:cNvPr id="6" name="Freeform 6"/>
            <p:cNvSpPr/>
            <p:nvPr/>
          </p:nvSpPr>
          <p:spPr>
            <a:xfrm>
              <a:off x="0" y="0"/>
              <a:ext cx="5307904" cy="1561242"/>
            </a:xfrm>
            <a:custGeom>
              <a:avLst/>
              <a:gdLst/>
              <a:ahLst/>
              <a:cxnLst/>
              <a:rect l="l" t="t" r="r" b="b"/>
              <a:pathLst>
                <a:path w="5307904" h="1561242">
                  <a:moveTo>
                    <a:pt x="0" y="0"/>
                  </a:moveTo>
                  <a:lnTo>
                    <a:pt x="5307904" y="0"/>
                  </a:lnTo>
                  <a:lnTo>
                    <a:pt x="5307904" y="1561242"/>
                  </a:lnTo>
                  <a:lnTo>
                    <a:pt x="0" y="1561242"/>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5307904" cy="15993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TextBox 8"/>
          <p:cNvSpPr txBox="1"/>
          <p:nvPr/>
        </p:nvSpPr>
        <p:spPr>
          <a:xfrm>
            <a:off x="685801" y="584200"/>
            <a:ext cx="2573195" cy="877100"/>
          </a:xfrm>
          <a:prstGeom prst="rect">
            <a:avLst/>
          </a:prstGeom>
        </p:spPr>
        <p:txBody>
          <a:bodyPr lIns="0" tIns="0" rIns="0" bIns="0" rtlCol="0" anchor="t">
            <a:spAutoFit/>
          </a:bodyPr>
          <a:lstStyle/>
          <a:p>
            <a:pPr defTabSz="609630">
              <a:lnSpc>
                <a:spcPts val="7467"/>
              </a:lnSpc>
            </a:pPr>
            <a:r>
              <a:rPr lang="en-US" sz="5334">
                <a:solidFill>
                  <a:srgbClr val="FFD426"/>
                </a:solidFill>
                <a:latin typeface="Open Sans Extra Bold"/>
                <a:ea typeface="Open Sans Extra Bold"/>
                <a:cs typeface="Open Sans Extra Bold"/>
                <a:sym typeface="Open Sans Extra Bold"/>
              </a:rPr>
              <a:t>OUR</a:t>
            </a:r>
          </a:p>
        </p:txBody>
      </p:sp>
      <p:sp>
        <p:nvSpPr>
          <p:cNvPr id="9" name="TextBox 9"/>
          <p:cNvSpPr txBox="1"/>
          <p:nvPr/>
        </p:nvSpPr>
        <p:spPr>
          <a:xfrm>
            <a:off x="2349441" y="584200"/>
            <a:ext cx="5200987" cy="877100"/>
          </a:xfrm>
          <a:prstGeom prst="rect">
            <a:avLst/>
          </a:prstGeom>
        </p:spPr>
        <p:txBody>
          <a:bodyPr lIns="0" tIns="0" rIns="0" bIns="0" rtlCol="0" anchor="t">
            <a:spAutoFit/>
          </a:bodyPr>
          <a:lstStyle/>
          <a:p>
            <a:pPr defTabSz="609630">
              <a:lnSpc>
                <a:spcPts val="7467"/>
              </a:lnSpc>
            </a:pPr>
            <a:r>
              <a:rPr lang="en-US" sz="5334" dirty="0">
                <a:solidFill>
                  <a:srgbClr val="FFFFFF"/>
                </a:solidFill>
                <a:latin typeface="Open Sans Extra Bold"/>
                <a:ea typeface="Open Sans Extra Bold"/>
                <a:cs typeface="Open Sans Extra Bold"/>
                <a:sym typeface="Open Sans Extra Bold"/>
              </a:rPr>
              <a:t>CHALLENGES</a:t>
            </a:r>
          </a:p>
        </p:txBody>
      </p:sp>
      <p:sp>
        <p:nvSpPr>
          <p:cNvPr id="10" name="TextBox 10"/>
          <p:cNvSpPr txBox="1"/>
          <p:nvPr/>
        </p:nvSpPr>
        <p:spPr>
          <a:xfrm>
            <a:off x="685800" y="2167835"/>
            <a:ext cx="11164078" cy="3194464"/>
          </a:xfrm>
          <a:prstGeom prst="rect">
            <a:avLst/>
          </a:prstGeom>
        </p:spPr>
        <p:txBody>
          <a:bodyPr wrap="square" lIns="0" tIns="0" rIns="0" bIns="0" rtlCol="0" anchor="t">
            <a:spAutoFit/>
          </a:bodyPr>
          <a:lstStyle/>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SHORTAGES OF STAFF - SPECIALLY IN SECTOR OF TOURISM ENTERTAINMENT</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SPECIAL REQUIREMENTS WHEN IT COMES TO SKILLS OF WORKERS</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POSTING WORKERS TO OTHER COUNTRIES / MEMBERS OF EU</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EMPLOYING PEOPLE FROM EU / 3RD COUNTRIES WITH NO VISA REQUIREMENTS / 3RD COUNTRIES WITH VISA REQUIREMENTS</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FOLLOWING AND PROVIDING HELP TO WORKERS FROM APPLICATION START TILL ARRIVAL TO CROATIA</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PROVIDING HELP AND ASSISTANCE IN LEGAL MATTERS (WP AD VISAS IF NEEDED, OIB (CRO TAX NUMBER), OPENING BANK ACCOUNT ...</a:t>
            </a:r>
          </a:p>
          <a:p>
            <a:pPr marL="431822" lvl="1" indent="-215911" algn="just" defTabSz="609630">
              <a:lnSpc>
                <a:spcPts val="2800"/>
              </a:lnSpc>
              <a:buFont typeface="Arial"/>
              <a:buChar char="•"/>
            </a:pPr>
            <a:r>
              <a:rPr lang="en-US" sz="1600" dirty="0">
                <a:solidFill>
                  <a:srgbClr val="032B60"/>
                </a:solidFill>
                <a:latin typeface="Agrandir Tight"/>
                <a:ea typeface="Agrandir Tight"/>
                <a:cs typeface="Agrandir Tight"/>
                <a:sym typeface="Agrandir Tight"/>
              </a:rPr>
              <a:t>DISLOCATION OF DESTINATIONS WHERE WE WORK</a:t>
            </a:r>
          </a:p>
        </p:txBody>
      </p:sp>
    </p:spTree>
  </p:cSld>
  <p:clrMapOvr>
    <a:masterClrMapping/>
  </p:clrMapOvr>
  <p:transition spd="med">
    <p:cover dir="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707346" y="2817745"/>
            <a:ext cx="1900243" cy="914443"/>
            <a:chOff x="0" y="0"/>
            <a:chExt cx="750713" cy="361262"/>
          </a:xfrm>
        </p:grpSpPr>
        <p:sp>
          <p:nvSpPr>
            <p:cNvPr id="6" name="Freeform 6"/>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707346" y="3986675"/>
            <a:ext cx="1900243" cy="914443"/>
            <a:chOff x="0" y="0"/>
            <a:chExt cx="750713" cy="361262"/>
          </a:xfrm>
        </p:grpSpPr>
        <p:sp>
          <p:nvSpPr>
            <p:cNvPr id="9" name="Freeform 9"/>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10" name="TextBox 10"/>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TextBox 11"/>
          <p:cNvSpPr txBox="1"/>
          <p:nvPr/>
        </p:nvSpPr>
        <p:spPr>
          <a:xfrm>
            <a:off x="4304240" y="1396925"/>
            <a:ext cx="7493830" cy="877100"/>
          </a:xfrm>
          <a:prstGeom prst="rect">
            <a:avLst/>
          </a:prstGeom>
        </p:spPr>
        <p:txBody>
          <a:bodyPr lIns="0" tIns="0" rIns="0" bIns="0" rtlCol="0" anchor="t">
            <a:spAutoFit/>
          </a:bodyPr>
          <a:lstStyle/>
          <a:p>
            <a:pPr defTabSz="609630">
              <a:lnSpc>
                <a:spcPts val="7467"/>
              </a:lnSpc>
            </a:pPr>
            <a:r>
              <a:rPr lang="en-US" sz="4800" dirty="0">
                <a:solidFill>
                  <a:srgbClr val="FFD426"/>
                </a:solidFill>
                <a:latin typeface="Open Sans Extra Bold"/>
                <a:ea typeface="Open Sans Extra Bold"/>
                <a:cs typeface="Open Sans Extra Bold"/>
                <a:sym typeface="Open Sans Extra Bold"/>
              </a:rPr>
              <a:t>OUR WORKERS?</a:t>
            </a:r>
          </a:p>
        </p:txBody>
      </p:sp>
      <p:sp>
        <p:nvSpPr>
          <p:cNvPr id="12" name="TextBox 12"/>
          <p:cNvSpPr txBox="1"/>
          <p:nvPr/>
        </p:nvSpPr>
        <p:spPr>
          <a:xfrm>
            <a:off x="685800" y="584200"/>
            <a:ext cx="5870693" cy="877100"/>
          </a:xfrm>
          <a:prstGeom prst="rect">
            <a:avLst/>
          </a:prstGeom>
        </p:spPr>
        <p:txBody>
          <a:bodyPr lIns="0" tIns="0" rIns="0" bIns="0" rtlCol="0" anchor="t">
            <a:spAutoFit/>
          </a:bodyPr>
          <a:lstStyle/>
          <a:p>
            <a:pPr defTabSz="609630">
              <a:lnSpc>
                <a:spcPts val="7467"/>
              </a:lnSpc>
            </a:pPr>
            <a:r>
              <a:rPr lang="en-US" sz="4800" dirty="0">
                <a:solidFill>
                  <a:srgbClr val="FFFFFF"/>
                </a:solidFill>
                <a:latin typeface="Open Sans Extra Bold"/>
                <a:ea typeface="Open Sans Extra Bold"/>
                <a:cs typeface="Open Sans Extra Bold"/>
                <a:sym typeface="Open Sans Extra Bold"/>
              </a:rPr>
              <a:t>HOW WE ASSIST</a:t>
            </a:r>
          </a:p>
        </p:txBody>
      </p:sp>
      <p:sp>
        <p:nvSpPr>
          <p:cNvPr id="13" name="TextBox 13"/>
          <p:cNvSpPr txBox="1"/>
          <p:nvPr/>
        </p:nvSpPr>
        <p:spPr>
          <a:xfrm>
            <a:off x="6664107" y="2722495"/>
            <a:ext cx="4106285" cy="1040028"/>
          </a:xfrm>
          <a:prstGeom prst="rect">
            <a:avLst/>
          </a:prstGeom>
        </p:spPr>
        <p:txBody>
          <a:bodyPr lIns="0" tIns="0" rIns="0" bIns="0" rtlCol="0" anchor="t">
            <a:spAutoFit/>
          </a:bodyPr>
          <a:lstStyle/>
          <a:p>
            <a:pPr algn="r" defTabSz="609630">
              <a:lnSpc>
                <a:spcPts val="2800"/>
              </a:lnSpc>
            </a:pPr>
            <a:r>
              <a:rPr lang="en-US" sz="1600" dirty="0">
                <a:solidFill>
                  <a:srgbClr val="FFFFFF"/>
                </a:solidFill>
                <a:latin typeface="Agrandir Tight"/>
                <a:ea typeface="Agrandir Tight"/>
                <a:cs typeface="Agrandir Tight"/>
                <a:sym typeface="Agrandir Tight"/>
              </a:rPr>
              <a:t>ACCOMODATION, FULL BOARD, SALARY ACCORDING PREVIOUS OR DEVELOPED SKILLS, KNOWLEDGES</a:t>
            </a:r>
          </a:p>
        </p:txBody>
      </p:sp>
      <p:sp>
        <p:nvSpPr>
          <p:cNvPr id="14" name="TextBox 14"/>
          <p:cNvSpPr txBox="1"/>
          <p:nvPr/>
        </p:nvSpPr>
        <p:spPr>
          <a:xfrm>
            <a:off x="1482120" y="3891468"/>
            <a:ext cx="4085091" cy="1045864"/>
          </a:xfrm>
          <a:prstGeom prst="rect">
            <a:avLst/>
          </a:prstGeom>
        </p:spPr>
        <p:txBody>
          <a:bodyPr lIns="0" tIns="0" rIns="0" bIns="0" rtlCol="0" anchor="t">
            <a:spAutoFit/>
          </a:bodyPr>
          <a:lstStyle/>
          <a:p>
            <a:pPr defTabSz="609630">
              <a:lnSpc>
                <a:spcPts val="2800"/>
              </a:lnSpc>
            </a:pPr>
            <a:r>
              <a:rPr lang="en-US" sz="1600" dirty="0">
                <a:solidFill>
                  <a:srgbClr val="FFFFFF"/>
                </a:solidFill>
                <a:latin typeface="Agrandir Tight"/>
                <a:ea typeface="Agrandir Tight"/>
                <a:cs typeface="Agrandir Tight"/>
                <a:sym typeface="Agrandir Tight"/>
              </a:rPr>
              <a:t>ONLINE EDUCATION, VIDEOS, PREPARATION BEFORE ARRIVAL TO DESTINATION</a:t>
            </a:r>
          </a:p>
        </p:txBody>
      </p:sp>
      <p:sp>
        <p:nvSpPr>
          <p:cNvPr id="15" name="TextBox 15"/>
          <p:cNvSpPr txBox="1"/>
          <p:nvPr/>
        </p:nvSpPr>
        <p:spPr>
          <a:xfrm>
            <a:off x="393930" y="2709795"/>
            <a:ext cx="79896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1</a:t>
            </a:r>
          </a:p>
        </p:txBody>
      </p:sp>
      <p:sp>
        <p:nvSpPr>
          <p:cNvPr id="16" name="TextBox 16"/>
          <p:cNvSpPr txBox="1"/>
          <p:nvPr/>
        </p:nvSpPr>
        <p:spPr>
          <a:xfrm>
            <a:off x="485760" y="3878768"/>
            <a:ext cx="61530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2</a:t>
            </a:r>
          </a:p>
        </p:txBody>
      </p:sp>
      <p:sp>
        <p:nvSpPr>
          <p:cNvPr id="17" name="TextBox 17"/>
          <p:cNvSpPr txBox="1"/>
          <p:nvPr/>
        </p:nvSpPr>
        <p:spPr>
          <a:xfrm>
            <a:off x="1450860" y="2721954"/>
            <a:ext cx="4116350" cy="675057"/>
          </a:xfrm>
          <a:prstGeom prst="rect">
            <a:avLst/>
          </a:prstGeom>
        </p:spPr>
        <p:txBody>
          <a:bodyPr lIns="0" tIns="0" rIns="0" bIns="0" rtlCol="0" anchor="t">
            <a:spAutoFit/>
          </a:bodyPr>
          <a:lstStyle/>
          <a:p>
            <a:pPr defTabSz="609630">
              <a:lnSpc>
                <a:spcPts val="2800"/>
              </a:lnSpc>
            </a:pPr>
            <a:r>
              <a:rPr lang="en-US" sz="1600" dirty="0">
                <a:solidFill>
                  <a:srgbClr val="FFFFFF"/>
                </a:solidFill>
                <a:latin typeface="Agrandir Tight"/>
                <a:ea typeface="Agrandir Tight"/>
                <a:cs typeface="Agrandir Tight"/>
                <a:sym typeface="Agrandir Tight"/>
              </a:rPr>
              <a:t>MARKETING, APPLICATION, SELECTION, LEGAL PART (CONTRACTS, SOP)</a:t>
            </a:r>
          </a:p>
        </p:txBody>
      </p:sp>
      <p:sp>
        <p:nvSpPr>
          <p:cNvPr id="18" name="TextBox 18"/>
          <p:cNvSpPr txBox="1"/>
          <p:nvPr/>
        </p:nvSpPr>
        <p:spPr>
          <a:xfrm>
            <a:off x="1482120" y="5059911"/>
            <a:ext cx="4085091" cy="1034129"/>
          </a:xfrm>
          <a:prstGeom prst="rect">
            <a:avLst/>
          </a:prstGeom>
        </p:spPr>
        <p:txBody>
          <a:bodyPr lIns="0" tIns="0" rIns="0" bIns="0" rtlCol="0" anchor="t">
            <a:spAutoFit/>
          </a:bodyPr>
          <a:lstStyle/>
          <a:p>
            <a:pPr defTabSz="609630">
              <a:lnSpc>
                <a:spcPts val="2800"/>
              </a:lnSpc>
            </a:pPr>
            <a:r>
              <a:rPr lang="en-US" sz="1600" dirty="0">
                <a:solidFill>
                  <a:srgbClr val="FFFFFF"/>
                </a:solidFill>
                <a:latin typeface="Agrandir Tight"/>
                <a:ea typeface="Agrandir Tight"/>
                <a:cs typeface="Agrandir Tight"/>
                <a:sym typeface="Agrandir Tight"/>
              </a:rPr>
              <a:t>ON THE JOB EDUCATION, EXPERIENCE, POSSIBILITY OF SEASONAL OR WHOLE YEAR-ROUND EMPLOYMENT</a:t>
            </a:r>
          </a:p>
        </p:txBody>
      </p:sp>
      <p:grpSp>
        <p:nvGrpSpPr>
          <p:cNvPr id="19" name="Group 19"/>
          <p:cNvGrpSpPr/>
          <p:nvPr/>
        </p:nvGrpSpPr>
        <p:grpSpPr>
          <a:xfrm>
            <a:off x="-697523" y="5155119"/>
            <a:ext cx="1900243" cy="914443"/>
            <a:chOff x="0" y="0"/>
            <a:chExt cx="750713" cy="361262"/>
          </a:xfrm>
        </p:grpSpPr>
        <p:sp>
          <p:nvSpPr>
            <p:cNvPr id="20" name="Freeform 20"/>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21" name="TextBox 21"/>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495583" y="5047212"/>
            <a:ext cx="61530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3</a:t>
            </a:r>
          </a:p>
        </p:txBody>
      </p:sp>
      <p:grpSp>
        <p:nvGrpSpPr>
          <p:cNvPr id="23" name="Group 23"/>
          <p:cNvGrpSpPr/>
          <p:nvPr/>
        </p:nvGrpSpPr>
        <p:grpSpPr>
          <a:xfrm>
            <a:off x="10999104" y="2817745"/>
            <a:ext cx="1900243" cy="914443"/>
            <a:chOff x="0" y="0"/>
            <a:chExt cx="750713" cy="361262"/>
          </a:xfrm>
        </p:grpSpPr>
        <p:sp>
          <p:nvSpPr>
            <p:cNvPr id="24" name="Freeform 24"/>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25" name="TextBox 25"/>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TextBox 26"/>
          <p:cNvSpPr txBox="1"/>
          <p:nvPr/>
        </p:nvSpPr>
        <p:spPr>
          <a:xfrm>
            <a:off x="10999103" y="2709254"/>
            <a:ext cx="79896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4</a:t>
            </a:r>
          </a:p>
        </p:txBody>
      </p:sp>
      <p:sp>
        <p:nvSpPr>
          <p:cNvPr id="27" name="TextBox 27"/>
          <p:cNvSpPr txBox="1"/>
          <p:nvPr/>
        </p:nvSpPr>
        <p:spPr>
          <a:xfrm>
            <a:off x="6664107" y="3892009"/>
            <a:ext cx="4106285" cy="1040028"/>
          </a:xfrm>
          <a:prstGeom prst="rect">
            <a:avLst/>
          </a:prstGeom>
        </p:spPr>
        <p:txBody>
          <a:bodyPr lIns="0" tIns="0" rIns="0" bIns="0" rtlCol="0" anchor="t">
            <a:spAutoFit/>
          </a:bodyPr>
          <a:lstStyle/>
          <a:p>
            <a:pPr algn="r" defTabSz="609630">
              <a:lnSpc>
                <a:spcPts val="2800"/>
              </a:lnSpc>
            </a:pPr>
            <a:r>
              <a:rPr lang="en-US" sz="1600" dirty="0">
                <a:solidFill>
                  <a:srgbClr val="FFFFFF"/>
                </a:solidFill>
                <a:latin typeface="Agrandir Tight"/>
                <a:ea typeface="Agrandir Tight"/>
                <a:cs typeface="Agrandir Tight"/>
                <a:sym typeface="Agrandir Tight"/>
              </a:rPr>
              <a:t>PROVIDING HELP AND ASSISTANCE IN LEGAL MATTERS (TAX NUMBERS,  OPENING BANK ACCOUNT ETC</a:t>
            </a:r>
            <a:r>
              <a:rPr lang="en-US" dirty="0">
                <a:solidFill>
                  <a:srgbClr val="FFFFFF"/>
                </a:solidFill>
                <a:latin typeface="Agrandir Tight"/>
                <a:ea typeface="Agrandir Tight"/>
                <a:cs typeface="Agrandir Tight"/>
                <a:sym typeface="Agrandir Tight"/>
              </a:rPr>
              <a:t>)</a:t>
            </a:r>
          </a:p>
        </p:txBody>
      </p:sp>
      <p:grpSp>
        <p:nvGrpSpPr>
          <p:cNvPr id="28" name="Group 28"/>
          <p:cNvGrpSpPr/>
          <p:nvPr/>
        </p:nvGrpSpPr>
        <p:grpSpPr>
          <a:xfrm>
            <a:off x="10999104" y="3987260"/>
            <a:ext cx="1900243" cy="914443"/>
            <a:chOff x="0" y="0"/>
            <a:chExt cx="750713" cy="361262"/>
          </a:xfrm>
        </p:grpSpPr>
        <p:sp>
          <p:nvSpPr>
            <p:cNvPr id="29" name="Freeform 29"/>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30" name="TextBox 30"/>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extBox 31"/>
          <p:cNvSpPr txBox="1"/>
          <p:nvPr/>
        </p:nvSpPr>
        <p:spPr>
          <a:xfrm>
            <a:off x="10999103" y="3878768"/>
            <a:ext cx="79896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5</a:t>
            </a:r>
          </a:p>
        </p:txBody>
      </p:sp>
      <p:sp>
        <p:nvSpPr>
          <p:cNvPr id="32" name="TextBox 32"/>
          <p:cNvSpPr txBox="1"/>
          <p:nvPr/>
        </p:nvSpPr>
        <p:spPr>
          <a:xfrm>
            <a:off x="6664107" y="5060950"/>
            <a:ext cx="4106285" cy="1040028"/>
          </a:xfrm>
          <a:prstGeom prst="rect">
            <a:avLst/>
          </a:prstGeom>
        </p:spPr>
        <p:txBody>
          <a:bodyPr lIns="0" tIns="0" rIns="0" bIns="0" rtlCol="0" anchor="t">
            <a:spAutoFit/>
          </a:bodyPr>
          <a:lstStyle/>
          <a:p>
            <a:pPr algn="r" defTabSz="609630">
              <a:lnSpc>
                <a:spcPts val="2800"/>
              </a:lnSpc>
            </a:pPr>
            <a:r>
              <a:rPr lang="en-US" sz="1600" dirty="0">
                <a:solidFill>
                  <a:srgbClr val="FFFFFF"/>
                </a:solidFill>
                <a:latin typeface="Agrandir Tight"/>
                <a:ea typeface="Agrandir Tight"/>
                <a:cs typeface="Agrandir Tight"/>
                <a:sym typeface="Agrandir Tight"/>
              </a:rPr>
              <a:t>FEEDBACK AFTER THE SEASON - POSSIBILITY OF LONG-TERM COOPERATION AND ADVANCEMENT </a:t>
            </a:r>
          </a:p>
        </p:txBody>
      </p:sp>
      <p:grpSp>
        <p:nvGrpSpPr>
          <p:cNvPr id="33" name="Group 33"/>
          <p:cNvGrpSpPr/>
          <p:nvPr/>
        </p:nvGrpSpPr>
        <p:grpSpPr>
          <a:xfrm>
            <a:off x="10999104" y="5156201"/>
            <a:ext cx="1900243" cy="914443"/>
            <a:chOff x="0" y="0"/>
            <a:chExt cx="750713" cy="361262"/>
          </a:xfrm>
        </p:grpSpPr>
        <p:sp>
          <p:nvSpPr>
            <p:cNvPr id="34" name="Freeform 34"/>
            <p:cNvSpPr/>
            <p:nvPr/>
          </p:nvSpPr>
          <p:spPr>
            <a:xfrm>
              <a:off x="0" y="0"/>
              <a:ext cx="750713" cy="361262"/>
            </a:xfrm>
            <a:custGeom>
              <a:avLst/>
              <a:gdLst/>
              <a:ahLst/>
              <a:cxnLst/>
              <a:rect l="l" t="t" r="r" b="b"/>
              <a:pathLst>
                <a:path w="750713" h="361262">
                  <a:moveTo>
                    <a:pt x="0" y="0"/>
                  </a:moveTo>
                  <a:lnTo>
                    <a:pt x="750713" y="0"/>
                  </a:lnTo>
                  <a:lnTo>
                    <a:pt x="750713" y="361262"/>
                  </a:lnTo>
                  <a:lnTo>
                    <a:pt x="0" y="361262"/>
                  </a:lnTo>
                  <a:close/>
                </a:path>
              </a:pathLst>
            </a:custGeom>
            <a:solidFill>
              <a:srgbClr val="FFD426"/>
            </a:solidFill>
          </p:spPr>
          <p:txBody>
            <a:bodyPr/>
            <a:lstStyle/>
            <a:p>
              <a:pPr defTabSz="609630"/>
              <a:endParaRPr lang="en-GB" sz="1200">
                <a:solidFill>
                  <a:prstClr val="black"/>
                </a:solidFill>
                <a:latin typeface="Calibri"/>
              </a:endParaRPr>
            </a:p>
          </p:txBody>
        </p:sp>
        <p:sp>
          <p:nvSpPr>
            <p:cNvPr id="35" name="TextBox 35"/>
            <p:cNvSpPr txBox="1"/>
            <p:nvPr/>
          </p:nvSpPr>
          <p:spPr>
            <a:xfrm>
              <a:off x="0" y="-38100"/>
              <a:ext cx="750713" cy="3993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6" name="TextBox 36"/>
          <p:cNvSpPr txBox="1"/>
          <p:nvPr/>
        </p:nvSpPr>
        <p:spPr>
          <a:xfrm>
            <a:off x="10999103" y="5047710"/>
            <a:ext cx="798967" cy="983090"/>
          </a:xfrm>
          <a:prstGeom prst="rect">
            <a:avLst/>
          </a:prstGeom>
        </p:spPr>
        <p:txBody>
          <a:bodyPr lIns="0" tIns="0" rIns="0" bIns="0" rtlCol="0" anchor="t">
            <a:spAutoFit/>
          </a:bodyPr>
          <a:lstStyle/>
          <a:p>
            <a:pPr algn="ctr" defTabSz="609630">
              <a:lnSpc>
                <a:spcPts val="8400"/>
              </a:lnSpc>
            </a:pPr>
            <a:r>
              <a:rPr lang="en-US" sz="6000">
                <a:solidFill>
                  <a:srgbClr val="032B60"/>
                </a:solidFill>
                <a:latin typeface="Open Sans Extra Bold"/>
                <a:ea typeface="Open Sans Extra Bold"/>
                <a:cs typeface="Open Sans Extra Bold"/>
                <a:sym typeface="Open Sans Extra Bold"/>
              </a:rPr>
              <a:t>6</a:t>
            </a:r>
          </a:p>
        </p:txBody>
      </p:sp>
    </p:spTree>
  </p:cSld>
  <p:clrMapOvr>
    <a:masterClrMapping/>
  </p:clrMapOvr>
  <p:transition spd="med">
    <p:cover dir="r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1766426"/>
            <a:ext cx="13435632" cy="3951893"/>
            <a:chOff x="0" y="0"/>
            <a:chExt cx="5307904" cy="1561242"/>
          </a:xfrm>
        </p:grpSpPr>
        <p:sp>
          <p:nvSpPr>
            <p:cNvPr id="3" name="Freeform 3"/>
            <p:cNvSpPr/>
            <p:nvPr/>
          </p:nvSpPr>
          <p:spPr>
            <a:xfrm>
              <a:off x="0" y="0"/>
              <a:ext cx="5307904" cy="1561242"/>
            </a:xfrm>
            <a:custGeom>
              <a:avLst/>
              <a:gdLst/>
              <a:ahLst/>
              <a:cxnLst/>
              <a:rect l="l" t="t" r="r" b="b"/>
              <a:pathLst>
                <a:path w="5307904" h="1561242">
                  <a:moveTo>
                    <a:pt x="0" y="0"/>
                  </a:moveTo>
                  <a:lnTo>
                    <a:pt x="5307904" y="0"/>
                  </a:lnTo>
                  <a:lnTo>
                    <a:pt x="5307904" y="1561242"/>
                  </a:lnTo>
                  <a:lnTo>
                    <a:pt x="0" y="1561242"/>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5307904" cy="15993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133736" y="3438159"/>
            <a:ext cx="1384287" cy="709553"/>
            <a:chOff x="0" y="0"/>
            <a:chExt cx="546879" cy="280317"/>
          </a:xfrm>
        </p:grpSpPr>
        <p:sp>
          <p:nvSpPr>
            <p:cNvPr id="6" name="Freeform 6"/>
            <p:cNvSpPr/>
            <p:nvPr/>
          </p:nvSpPr>
          <p:spPr>
            <a:xfrm>
              <a:off x="0" y="0"/>
              <a:ext cx="546879" cy="280317"/>
            </a:xfrm>
            <a:custGeom>
              <a:avLst/>
              <a:gdLst/>
              <a:ahLst/>
              <a:cxnLst/>
              <a:rect l="l" t="t" r="r" b="b"/>
              <a:pathLst>
                <a:path w="546879" h="280317">
                  <a:moveTo>
                    <a:pt x="0" y="0"/>
                  </a:moveTo>
                  <a:lnTo>
                    <a:pt x="546879" y="0"/>
                  </a:lnTo>
                  <a:lnTo>
                    <a:pt x="546879" y="280317"/>
                  </a:lnTo>
                  <a:lnTo>
                    <a:pt x="0" y="280317"/>
                  </a:lnTo>
                  <a:close/>
                </a:path>
              </a:pathLst>
            </a:custGeom>
            <a:solidFill>
              <a:srgbClr val="032B60"/>
            </a:solidFill>
          </p:spPr>
          <p:txBody>
            <a:bodyPr/>
            <a:lstStyle/>
            <a:p>
              <a:pPr defTabSz="609630"/>
              <a:endParaRPr lang="en-GB" sz="1200">
                <a:solidFill>
                  <a:prstClr val="black"/>
                </a:solidFill>
                <a:latin typeface="Calibri"/>
              </a:endParaRPr>
            </a:p>
          </p:txBody>
        </p:sp>
        <p:sp>
          <p:nvSpPr>
            <p:cNvPr id="7" name="TextBox 7"/>
            <p:cNvSpPr txBox="1"/>
            <p:nvPr/>
          </p:nvSpPr>
          <p:spPr>
            <a:xfrm>
              <a:off x="0" y="-38100"/>
              <a:ext cx="546879"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TextBox 8"/>
          <p:cNvSpPr txBox="1"/>
          <p:nvPr/>
        </p:nvSpPr>
        <p:spPr>
          <a:xfrm>
            <a:off x="1429237" y="3235432"/>
            <a:ext cx="5200987" cy="877100"/>
          </a:xfrm>
          <a:prstGeom prst="rect">
            <a:avLst/>
          </a:prstGeom>
        </p:spPr>
        <p:txBody>
          <a:bodyPr lIns="0" tIns="0" rIns="0" bIns="0" rtlCol="0" anchor="t">
            <a:spAutoFit/>
          </a:bodyPr>
          <a:lstStyle/>
          <a:p>
            <a:pPr defTabSz="609630">
              <a:lnSpc>
                <a:spcPts val="7467"/>
              </a:lnSpc>
            </a:pPr>
            <a:r>
              <a:rPr lang="en-US" sz="5334">
                <a:solidFill>
                  <a:srgbClr val="032B60"/>
                </a:solidFill>
                <a:latin typeface="Open Sans Extra Bold"/>
                <a:ea typeface="Open Sans Extra Bold"/>
                <a:cs typeface="Open Sans Extra Bold"/>
                <a:sym typeface="Open Sans Extra Bold"/>
              </a:rPr>
              <a:t>QUESTIONS...</a:t>
            </a:r>
          </a:p>
        </p:txBody>
      </p:sp>
    </p:spTree>
  </p:cSld>
  <p:clrMapOvr>
    <a:masterClrMapping/>
  </p:clrMapOvr>
  <p:transition spd="med">
    <p:cover dir="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32B60"/>
        </a:solidFill>
        <a:effectLst/>
      </p:bgPr>
    </p:bg>
    <p:spTree>
      <p:nvGrpSpPr>
        <p:cNvPr id="1" name=""/>
        <p:cNvGrpSpPr/>
        <p:nvPr/>
      </p:nvGrpSpPr>
      <p:grpSpPr>
        <a:xfrm>
          <a:off x="0" y="0"/>
          <a:ext cx="0" cy="0"/>
          <a:chOff x="0" y="0"/>
          <a:chExt cx="0" cy="0"/>
        </a:xfrm>
      </p:grpSpPr>
      <p:grpSp>
        <p:nvGrpSpPr>
          <p:cNvPr id="2" name="Group 2"/>
          <p:cNvGrpSpPr/>
          <p:nvPr/>
        </p:nvGrpSpPr>
        <p:grpSpPr>
          <a:xfrm>
            <a:off x="-274606" y="736364"/>
            <a:ext cx="819535" cy="709553"/>
            <a:chOff x="0" y="0"/>
            <a:chExt cx="323767" cy="280317"/>
          </a:xfrm>
        </p:grpSpPr>
        <p:sp>
          <p:nvSpPr>
            <p:cNvPr id="3" name="Freeform 3"/>
            <p:cNvSpPr/>
            <p:nvPr/>
          </p:nvSpPr>
          <p:spPr>
            <a:xfrm>
              <a:off x="0" y="0"/>
              <a:ext cx="323767" cy="280317"/>
            </a:xfrm>
            <a:custGeom>
              <a:avLst/>
              <a:gdLst/>
              <a:ahLst/>
              <a:cxnLst/>
              <a:rect l="l" t="t" r="r" b="b"/>
              <a:pathLst>
                <a:path w="323767" h="280317">
                  <a:moveTo>
                    <a:pt x="0" y="0"/>
                  </a:moveTo>
                  <a:lnTo>
                    <a:pt x="323767" y="0"/>
                  </a:lnTo>
                  <a:lnTo>
                    <a:pt x="323767" y="280317"/>
                  </a:lnTo>
                  <a:lnTo>
                    <a:pt x="0" y="280317"/>
                  </a:lnTo>
                  <a:close/>
                </a:path>
              </a:pathLst>
            </a:custGeom>
            <a:solidFill>
              <a:srgbClr val="FFD426"/>
            </a:solidFill>
          </p:spPr>
          <p:txBody>
            <a:bodyPr/>
            <a:lstStyle/>
            <a:p>
              <a:pPr defTabSz="609630"/>
              <a:endParaRPr lang="en-GB" sz="1200">
                <a:solidFill>
                  <a:prstClr val="black"/>
                </a:solidFill>
                <a:latin typeface="Calibri"/>
              </a:endParaRPr>
            </a:p>
          </p:txBody>
        </p:sp>
        <p:sp>
          <p:nvSpPr>
            <p:cNvPr id="4" name="TextBox 4"/>
            <p:cNvSpPr txBox="1"/>
            <p:nvPr/>
          </p:nvSpPr>
          <p:spPr>
            <a:xfrm>
              <a:off x="0" y="-38100"/>
              <a:ext cx="323767" cy="31841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004720" y="-127935"/>
            <a:ext cx="6187280" cy="7042150"/>
          </a:xfrm>
          <a:custGeom>
            <a:avLst/>
            <a:gdLst/>
            <a:ahLst/>
            <a:cxnLst/>
            <a:rect l="l" t="t" r="r" b="b"/>
            <a:pathLst>
              <a:path w="9280920" h="10563225">
                <a:moveTo>
                  <a:pt x="0" y="0"/>
                </a:moveTo>
                <a:lnTo>
                  <a:pt x="9280920" y="0"/>
                </a:lnTo>
                <a:lnTo>
                  <a:pt x="9280920" y="10563225"/>
                </a:lnTo>
                <a:lnTo>
                  <a:pt x="0" y="10563225"/>
                </a:lnTo>
                <a:lnTo>
                  <a:pt x="0" y="0"/>
                </a:lnTo>
                <a:close/>
              </a:path>
            </a:pathLst>
          </a:custGeom>
          <a:blipFill>
            <a:blip r:embed="rId2"/>
            <a:stretch>
              <a:fillRect l="-35517" r="-35517"/>
            </a:stretch>
          </a:blipFill>
        </p:spPr>
        <p:txBody>
          <a:bodyPr/>
          <a:lstStyle/>
          <a:p>
            <a:pPr defTabSz="609630"/>
            <a:endParaRPr lang="en-GB" sz="1200">
              <a:solidFill>
                <a:prstClr val="black"/>
              </a:solidFill>
              <a:latin typeface="Calibri"/>
            </a:endParaRPr>
          </a:p>
        </p:txBody>
      </p:sp>
      <p:sp>
        <p:nvSpPr>
          <p:cNvPr id="6" name="TextBox 6"/>
          <p:cNvSpPr txBox="1"/>
          <p:nvPr/>
        </p:nvSpPr>
        <p:spPr>
          <a:xfrm>
            <a:off x="685801" y="584228"/>
            <a:ext cx="3609483" cy="877100"/>
          </a:xfrm>
          <a:prstGeom prst="rect">
            <a:avLst/>
          </a:prstGeom>
        </p:spPr>
        <p:txBody>
          <a:bodyPr lIns="0" tIns="0" rIns="0" bIns="0" rtlCol="0" anchor="t">
            <a:spAutoFit/>
          </a:bodyPr>
          <a:lstStyle/>
          <a:p>
            <a:pPr defTabSz="609630">
              <a:lnSpc>
                <a:spcPts val="7467"/>
              </a:lnSpc>
            </a:pPr>
            <a:r>
              <a:rPr lang="en-US" sz="5334">
                <a:solidFill>
                  <a:srgbClr val="FFD426"/>
                </a:solidFill>
                <a:latin typeface="Open Sans Extra Bold"/>
                <a:ea typeface="Open Sans Extra Bold"/>
                <a:cs typeface="Open Sans Extra Bold"/>
                <a:sym typeface="Open Sans Extra Bold"/>
              </a:rPr>
              <a:t>CONTACT</a:t>
            </a:r>
          </a:p>
        </p:txBody>
      </p:sp>
      <p:sp>
        <p:nvSpPr>
          <p:cNvPr id="7" name="TextBox 7"/>
          <p:cNvSpPr txBox="1"/>
          <p:nvPr/>
        </p:nvSpPr>
        <p:spPr>
          <a:xfrm>
            <a:off x="4092537" y="584228"/>
            <a:ext cx="3134998" cy="877100"/>
          </a:xfrm>
          <a:prstGeom prst="rect">
            <a:avLst/>
          </a:prstGeom>
        </p:spPr>
        <p:txBody>
          <a:bodyPr lIns="0" tIns="0" rIns="0" bIns="0" rtlCol="0" anchor="t">
            <a:spAutoFit/>
          </a:bodyPr>
          <a:lstStyle/>
          <a:p>
            <a:pPr defTabSz="609630">
              <a:lnSpc>
                <a:spcPts val="7467"/>
              </a:lnSpc>
            </a:pPr>
            <a:r>
              <a:rPr lang="en-US" sz="5334">
                <a:solidFill>
                  <a:srgbClr val="FFFFFF"/>
                </a:solidFill>
                <a:latin typeface="Open Sans Extra Bold"/>
                <a:ea typeface="Open Sans Extra Bold"/>
                <a:cs typeface="Open Sans Extra Bold"/>
                <a:sym typeface="Open Sans Extra Bold"/>
              </a:rPr>
              <a:t>INFO</a:t>
            </a:r>
          </a:p>
        </p:txBody>
      </p:sp>
      <p:sp>
        <p:nvSpPr>
          <p:cNvPr id="8" name="Freeform 8"/>
          <p:cNvSpPr/>
          <p:nvPr/>
        </p:nvSpPr>
        <p:spPr>
          <a:xfrm>
            <a:off x="632256" y="1837576"/>
            <a:ext cx="626401" cy="626401"/>
          </a:xfrm>
          <a:custGeom>
            <a:avLst/>
            <a:gdLst/>
            <a:ahLst/>
            <a:cxnLst/>
            <a:rect l="l" t="t" r="r" b="b"/>
            <a:pathLst>
              <a:path w="939602" h="939602">
                <a:moveTo>
                  <a:pt x="0" y="0"/>
                </a:moveTo>
                <a:lnTo>
                  <a:pt x="939602" y="0"/>
                </a:lnTo>
                <a:lnTo>
                  <a:pt x="939602" y="939602"/>
                </a:lnTo>
                <a:lnTo>
                  <a:pt x="0" y="939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a:off x="632255" y="2584627"/>
            <a:ext cx="620920" cy="626401"/>
          </a:xfrm>
          <a:custGeom>
            <a:avLst/>
            <a:gdLst/>
            <a:ahLst/>
            <a:cxnLst/>
            <a:rect l="l" t="t" r="r" b="b"/>
            <a:pathLst>
              <a:path w="931380" h="939602">
                <a:moveTo>
                  <a:pt x="0" y="0"/>
                </a:moveTo>
                <a:lnTo>
                  <a:pt x="931380" y="0"/>
                </a:lnTo>
                <a:lnTo>
                  <a:pt x="931380" y="939602"/>
                </a:lnTo>
                <a:lnTo>
                  <a:pt x="0" y="939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a:off x="632256" y="4081136"/>
            <a:ext cx="621703" cy="626401"/>
          </a:xfrm>
          <a:custGeom>
            <a:avLst/>
            <a:gdLst/>
            <a:ahLst/>
            <a:cxnLst/>
            <a:rect l="l" t="t" r="r" b="b"/>
            <a:pathLst>
              <a:path w="932555" h="939602">
                <a:moveTo>
                  <a:pt x="0" y="0"/>
                </a:moveTo>
                <a:lnTo>
                  <a:pt x="932555" y="0"/>
                </a:lnTo>
                <a:lnTo>
                  <a:pt x="932555" y="939602"/>
                </a:lnTo>
                <a:lnTo>
                  <a:pt x="0" y="9396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a:off x="632256" y="3332881"/>
            <a:ext cx="622486" cy="626401"/>
          </a:xfrm>
          <a:custGeom>
            <a:avLst/>
            <a:gdLst/>
            <a:ahLst/>
            <a:cxnLst/>
            <a:rect l="l" t="t" r="r" b="b"/>
            <a:pathLst>
              <a:path w="933729" h="939602">
                <a:moveTo>
                  <a:pt x="0" y="0"/>
                </a:moveTo>
                <a:lnTo>
                  <a:pt x="933729" y="0"/>
                </a:lnTo>
                <a:lnTo>
                  <a:pt x="933729" y="939602"/>
                </a:lnTo>
                <a:lnTo>
                  <a:pt x="0" y="9396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12" name="TextBox 12"/>
          <p:cNvSpPr txBox="1"/>
          <p:nvPr/>
        </p:nvSpPr>
        <p:spPr>
          <a:xfrm>
            <a:off x="1409651" y="1739085"/>
            <a:ext cx="3207616" cy="549446"/>
          </a:xfrm>
          <a:prstGeom prst="rect">
            <a:avLst/>
          </a:prstGeom>
        </p:spPr>
        <p:txBody>
          <a:bodyPr wrap="square" lIns="0" tIns="0" rIns="0" bIns="0" rtlCol="0" anchor="t">
            <a:spAutoFit/>
          </a:bodyPr>
          <a:lstStyle/>
          <a:p>
            <a:pPr defTabSz="609630">
              <a:lnSpc>
                <a:spcPts val="4667"/>
              </a:lnSpc>
            </a:pPr>
            <a:r>
              <a:rPr lang="en-US" sz="3334" dirty="0">
                <a:solidFill>
                  <a:srgbClr val="FFFFFF"/>
                </a:solidFill>
                <a:latin typeface="Agrandir Tight"/>
                <a:ea typeface="Agrandir Tight"/>
                <a:cs typeface="Agrandir Tight"/>
                <a:sym typeface="Agrandir Tight"/>
              </a:rPr>
              <a:t>+385 919082965</a:t>
            </a:r>
          </a:p>
        </p:txBody>
      </p:sp>
      <p:sp>
        <p:nvSpPr>
          <p:cNvPr id="13" name="TextBox 13"/>
          <p:cNvSpPr txBox="1"/>
          <p:nvPr/>
        </p:nvSpPr>
        <p:spPr>
          <a:xfrm>
            <a:off x="1409651" y="2486136"/>
            <a:ext cx="5316742" cy="549446"/>
          </a:xfrm>
          <a:prstGeom prst="rect">
            <a:avLst/>
          </a:prstGeom>
        </p:spPr>
        <p:txBody>
          <a:bodyPr lIns="0" tIns="0" rIns="0" bIns="0" rtlCol="0" anchor="t">
            <a:spAutoFit/>
          </a:bodyPr>
          <a:lstStyle/>
          <a:p>
            <a:pPr defTabSz="609630">
              <a:lnSpc>
                <a:spcPts val="4667"/>
              </a:lnSpc>
            </a:pPr>
            <a:r>
              <a:rPr lang="en-US" sz="3334">
                <a:solidFill>
                  <a:srgbClr val="FFFFFF"/>
                </a:solidFill>
                <a:latin typeface="Agrandir Tight"/>
                <a:ea typeface="Agrandir Tight"/>
                <a:cs typeface="Agrandir Tight"/>
                <a:sym typeface="Agrandir Tight"/>
              </a:rPr>
              <a:t>www.carpe.diem.hr</a:t>
            </a:r>
          </a:p>
        </p:txBody>
      </p:sp>
      <p:sp>
        <p:nvSpPr>
          <p:cNvPr id="14" name="TextBox 14"/>
          <p:cNvSpPr txBox="1"/>
          <p:nvPr/>
        </p:nvSpPr>
        <p:spPr>
          <a:xfrm>
            <a:off x="1409651" y="3234390"/>
            <a:ext cx="5822854" cy="549446"/>
          </a:xfrm>
          <a:prstGeom prst="rect">
            <a:avLst/>
          </a:prstGeom>
        </p:spPr>
        <p:txBody>
          <a:bodyPr lIns="0" tIns="0" rIns="0" bIns="0" rtlCol="0" anchor="t">
            <a:spAutoFit/>
          </a:bodyPr>
          <a:lstStyle/>
          <a:p>
            <a:pPr defTabSz="609630">
              <a:lnSpc>
                <a:spcPts val="4667"/>
              </a:lnSpc>
            </a:pPr>
            <a:r>
              <a:rPr lang="en-US" sz="3334">
                <a:solidFill>
                  <a:srgbClr val="FFFFFF"/>
                </a:solidFill>
                <a:latin typeface="Agrandir Tight"/>
                <a:ea typeface="Agrandir Tight"/>
                <a:cs typeface="Agrandir Tight"/>
                <a:sym typeface="Agrandir Tight"/>
              </a:rPr>
              <a:t>info@carpe-diem.hr</a:t>
            </a:r>
          </a:p>
        </p:txBody>
      </p:sp>
      <p:sp>
        <p:nvSpPr>
          <p:cNvPr id="15" name="TextBox 15"/>
          <p:cNvSpPr txBox="1"/>
          <p:nvPr/>
        </p:nvSpPr>
        <p:spPr>
          <a:xfrm>
            <a:off x="1409651" y="3982644"/>
            <a:ext cx="6143167" cy="549446"/>
          </a:xfrm>
          <a:prstGeom prst="rect">
            <a:avLst/>
          </a:prstGeom>
        </p:spPr>
        <p:txBody>
          <a:bodyPr lIns="0" tIns="0" rIns="0" bIns="0" rtlCol="0" anchor="t">
            <a:spAutoFit/>
          </a:bodyPr>
          <a:lstStyle/>
          <a:p>
            <a:pPr defTabSz="609630">
              <a:lnSpc>
                <a:spcPts val="4667"/>
              </a:lnSpc>
            </a:pPr>
            <a:r>
              <a:rPr lang="en-US" sz="3334">
                <a:solidFill>
                  <a:srgbClr val="FFFFFF"/>
                </a:solidFill>
                <a:latin typeface="Agrandir Tight"/>
                <a:ea typeface="Agrandir Tight"/>
                <a:cs typeface="Agrandir Tight"/>
                <a:sym typeface="Agrandir Tight"/>
              </a:rPr>
              <a:t>ZAGREB, CROATIA</a:t>
            </a:r>
          </a:p>
        </p:txBody>
      </p:sp>
      <p:sp>
        <p:nvSpPr>
          <p:cNvPr id="16" name="TextBox 16"/>
          <p:cNvSpPr txBox="1"/>
          <p:nvPr/>
        </p:nvSpPr>
        <p:spPr>
          <a:xfrm>
            <a:off x="544929" y="4961537"/>
            <a:ext cx="6552312" cy="772006"/>
          </a:xfrm>
          <a:prstGeom prst="rect">
            <a:avLst/>
          </a:prstGeom>
        </p:spPr>
        <p:txBody>
          <a:bodyPr lIns="0" tIns="0" rIns="0" bIns="0" rtlCol="0" anchor="t">
            <a:spAutoFit/>
          </a:bodyPr>
          <a:lstStyle/>
          <a:p>
            <a:pPr defTabSz="609630">
              <a:lnSpc>
                <a:spcPts val="6580"/>
              </a:lnSpc>
            </a:pPr>
            <a:r>
              <a:rPr lang="en-US" sz="4700">
                <a:solidFill>
                  <a:srgbClr val="FFFFFF"/>
                </a:solidFill>
                <a:latin typeface="Open Sans Extra Bold"/>
                <a:ea typeface="Open Sans Extra Bold"/>
                <a:cs typeface="Open Sans Extra Bold"/>
                <a:sym typeface="Open Sans Extra Bold"/>
              </a:rPr>
              <a:t>THANKS FOR</a:t>
            </a:r>
          </a:p>
        </p:txBody>
      </p:sp>
      <p:sp>
        <p:nvSpPr>
          <p:cNvPr id="17" name="TextBox 17"/>
          <p:cNvSpPr txBox="1"/>
          <p:nvPr/>
        </p:nvSpPr>
        <p:spPr>
          <a:xfrm>
            <a:off x="2490541" y="5667668"/>
            <a:ext cx="6451528" cy="772391"/>
          </a:xfrm>
          <a:prstGeom prst="rect">
            <a:avLst/>
          </a:prstGeom>
        </p:spPr>
        <p:txBody>
          <a:bodyPr lIns="0" tIns="0" rIns="0" bIns="0" rtlCol="0" anchor="t">
            <a:spAutoFit/>
          </a:bodyPr>
          <a:lstStyle/>
          <a:p>
            <a:pPr defTabSz="609630">
              <a:lnSpc>
                <a:spcPts val="6602"/>
              </a:lnSpc>
            </a:pPr>
            <a:r>
              <a:rPr lang="en-US" sz="4715">
                <a:solidFill>
                  <a:srgbClr val="FFD426"/>
                </a:solidFill>
                <a:latin typeface="Open Sans Extra Bold"/>
                <a:ea typeface="Open Sans Extra Bold"/>
                <a:cs typeface="Open Sans Extra Bold"/>
                <a:sym typeface="Open Sans Extra Bold"/>
              </a:rPr>
              <a:t>WATCHING</a:t>
            </a:r>
          </a:p>
        </p:txBody>
      </p:sp>
    </p:spTree>
  </p:cSld>
  <p:clrMapOvr>
    <a:masterClrMapping/>
  </p:clrMapOvr>
  <p:transition spd="med">
    <p:cover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7F2F-507F-CDAD-689C-B96AE2B790E4}"/>
              </a:ext>
            </a:extLst>
          </p:cNvPr>
          <p:cNvSpPr>
            <a:spLocks noGrp="1"/>
          </p:cNvSpPr>
          <p:nvPr>
            <p:ph type="title"/>
          </p:nvPr>
        </p:nvSpPr>
        <p:spPr/>
        <p:txBody>
          <a:bodyPr/>
          <a:lstStyle/>
          <a:p>
            <a:r>
              <a:rPr lang="en-IE" err="1"/>
              <a:t>Ivailo</a:t>
            </a:r>
            <a:r>
              <a:rPr lang="en-IE"/>
              <a:t> KALFIN</a:t>
            </a:r>
          </a:p>
        </p:txBody>
      </p:sp>
      <p:sp>
        <p:nvSpPr>
          <p:cNvPr id="3" name="Text Placeholder 2">
            <a:extLst>
              <a:ext uri="{FF2B5EF4-FFF2-40B4-BE49-F238E27FC236}">
                <a16:creationId xmlns:a16="http://schemas.microsoft.com/office/drawing/2014/main" id="{FDD89BE1-3800-B568-C1B4-C22703DB07B0}"/>
              </a:ext>
            </a:extLst>
          </p:cNvPr>
          <p:cNvSpPr>
            <a:spLocks noGrp="1"/>
          </p:cNvSpPr>
          <p:nvPr>
            <p:ph type="body" idx="1"/>
          </p:nvPr>
        </p:nvSpPr>
        <p:spPr/>
        <p:txBody>
          <a:bodyPr/>
          <a:lstStyle/>
          <a:p>
            <a:r>
              <a:rPr lang="en-IE" err="1"/>
              <a:t>Eurofound</a:t>
            </a:r>
            <a:r>
              <a:rPr lang="en-IE"/>
              <a:t> Executive Director</a:t>
            </a:r>
          </a:p>
        </p:txBody>
      </p:sp>
    </p:spTree>
    <p:extLst>
      <p:ext uri="{BB962C8B-B14F-4D97-AF65-F5344CB8AC3E}">
        <p14:creationId xmlns:p14="http://schemas.microsoft.com/office/powerpoint/2010/main" val="2902879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a:t>How EURES can help </a:t>
            </a:r>
            <a:br>
              <a:rPr lang="en-US"/>
            </a:br>
            <a:r>
              <a:rPr lang="en-US"/>
              <a:t>employers to find workers</a:t>
            </a:r>
          </a:p>
        </p:txBody>
      </p:sp>
      <p:sp>
        <p:nvSpPr>
          <p:cNvPr id="3" name="Content Placeholder 2">
            <a:extLst>
              <a:ext uri="{FF2B5EF4-FFF2-40B4-BE49-F238E27FC236}">
                <a16:creationId xmlns:a16="http://schemas.microsoft.com/office/drawing/2014/main" id="{6731960A-98BB-EBC2-EDB3-4EF8B29D9D30}"/>
              </a:ext>
            </a:extLst>
          </p:cNvPr>
          <p:cNvSpPr>
            <a:spLocks noGrp="1"/>
          </p:cNvSpPr>
          <p:nvPr>
            <p:ph idx="1"/>
          </p:nvPr>
        </p:nvSpPr>
        <p:spPr>
          <a:xfrm>
            <a:off x="838200" y="3952343"/>
            <a:ext cx="5826369" cy="1396897"/>
          </a:xfrm>
        </p:spPr>
        <p:txBody>
          <a:bodyPr>
            <a:normAutofit fontScale="55000" lnSpcReduction="20000"/>
          </a:bodyPr>
          <a:lstStyle/>
          <a:p>
            <a:pPr>
              <a:lnSpc>
                <a:spcPct val="120000"/>
              </a:lnSpc>
            </a:pPr>
            <a:r>
              <a:rPr lang="fr-FR" sz="2700"/>
              <a:t>Robert</a:t>
            </a:r>
            <a:r>
              <a:rPr lang="fr-FR"/>
              <a:t> KOMAROMI </a:t>
            </a:r>
            <a:br>
              <a:rPr lang="fr-FR"/>
            </a:br>
            <a:r>
              <a:rPr lang="en-US" b="0">
                <a:latin typeface="Calibri Light" panose="020F0302020204030204" pitchFamily="34" charset="0"/>
                <a:ea typeface="Calibri Light" panose="020F0302020204030204" pitchFamily="34" charset="0"/>
                <a:cs typeface="Calibri Light" panose="020F0302020204030204" pitchFamily="34" charset="0"/>
              </a:rPr>
              <a:t>Seconded National </a:t>
            </a:r>
            <a:r>
              <a:rPr lang="fr-FR" b="0">
                <a:latin typeface="Calibri Light" panose="020F0302020204030204" pitchFamily="34" charset="0"/>
                <a:ea typeface="Calibri Light" panose="020F0302020204030204" pitchFamily="34" charset="0"/>
                <a:cs typeface="Calibri Light" panose="020F0302020204030204" pitchFamily="34" charset="0"/>
              </a:rPr>
              <a:t>Expert, ELA </a:t>
            </a:r>
          </a:p>
          <a:p>
            <a:r>
              <a:rPr lang="fr-FR">
                <a:solidFill>
                  <a:srgbClr val="25395A"/>
                </a:solidFill>
                <a:latin typeface="Calibri"/>
                <a:ea typeface="Calibri"/>
                <a:cs typeface="Calibri"/>
              </a:rPr>
              <a:t>Astrid SOSTMANN </a:t>
            </a:r>
            <a:br>
              <a:rPr lang="fr-FR">
                <a:latin typeface="Calibri"/>
                <a:ea typeface="Calibri"/>
                <a:cs typeface="Calibri"/>
              </a:rPr>
            </a:br>
            <a:r>
              <a:rPr lang="fr-FR" sz="2700"/>
              <a:t>Astrid SOSTMANN </a:t>
            </a:r>
            <a:endParaRPr lang="hu-HU" sz="2700"/>
          </a:p>
          <a:p>
            <a:r>
              <a:rPr lang="fr-FR" sz="2700" b="0"/>
              <a:t>Expert</a:t>
            </a:r>
            <a:r>
              <a:rPr lang="fr-FR" b="0">
                <a:latin typeface="Calibri"/>
                <a:ea typeface="Calibri"/>
                <a:cs typeface="Calibri"/>
              </a:rPr>
              <a:t>, EURES Germany </a:t>
            </a:r>
            <a:endParaRPr lang="fr-FR" b="0"/>
          </a:p>
          <a:p>
            <a:endParaRPr lang="fr-FR"/>
          </a:p>
        </p:txBody>
      </p:sp>
      <p:sp>
        <p:nvSpPr>
          <p:cNvPr id="5" name="TextBox 4">
            <a:extLst>
              <a:ext uri="{FF2B5EF4-FFF2-40B4-BE49-F238E27FC236}">
                <a16:creationId xmlns:a16="http://schemas.microsoft.com/office/drawing/2014/main" id="{5C3D238D-A316-139B-45B9-3FE412B7FB05}"/>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25616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88D52C4B-85A6-5E97-5ACD-2779AFB98FBF}"/>
              </a:ext>
            </a:extLst>
          </p:cNvPr>
          <p:cNvSpPr>
            <a:spLocks noGrp="1"/>
          </p:cNvSpPr>
          <p:nvPr>
            <p:ph type="title"/>
          </p:nvPr>
        </p:nvSpPr>
        <p:spPr>
          <a:xfrm>
            <a:off x="888921" y="487762"/>
            <a:ext cx="8620888" cy="1314316"/>
          </a:xfrm>
        </p:spPr>
        <p:txBody>
          <a:bodyPr/>
          <a:lstStyle/>
          <a:p>
            <a:r>
              <a:rPr lang="hu-HU"/>
              <a:t>The EURES story is …</a:t>
            </a:r>
            <a:endParaRPr lang="en-US"/>
          </a:p>
        </p:txBody>
      </p:sp>
      <p:pic>
        <p:nvPicPr>
          <p:cNvPr id="1026" name="Picture 10">
            <a:extLst>
              <a:ext uri="{FF2B5EF4-FFF2-40B4-BE49-F238E27FC236}">
                <a16:creationId xmlns:a16="http://schemas.microsoft.com/office/drawing/2014/main" id="{5AB73A67-0342-3680-9C56-CAF7167924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7588" y="1453102"/>
            <a:ext cx="5002522" cy="43996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48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B188-5FA8-D90C-2885-3B1527068361}"/>
              </a:ext>
            </a:extLst>
          </p:cNvPr>
          <p:cNvSpPr>
            <a:spLocks noGrp="1"/>
          </p:cNvSpPr>
          <p:nvPr>
            <p:ph type="title"/>
          </p:nvPr>
        </p:nvSpPr>
        <p:spPr>
          <a:xfrm>
            <a:off x="176064" y="302972"/>
            <a:ext cx="10091342" cy="1314316"/>
          </a:xfrm>
        </p:spPr>
        <p:txBody>
          <a:bodyPr/>
          <a:lstStyle/>
          <a:p>
            <a:r>
              <a:rPr lang="en-US"/>
              <a:t>EURES works in close cooperation with employers</a:t>
            </a:r>
            <a:endParaRPr lang="en-GB"/>
          </a:p>
        </p:txBody>
      </p:sp>
      <p:sp>
        <p:nvSpPr>
          <p:cNvPr id="3" name="Content Placeholder 2">
            <a:extLst>
              <a:ext uri="{FF2B5EF4-FFF2-40B4-BE49-F238E27FC236}">
                <a16:creationId xmlns:a16="http://schemas.microsoft.com/office/drawing/2014/main" id="{E3B112F3-E409-01AF-D663-97EEEE9EE12A}"/>
              </a:ext>
            </a:extLst>
          </p:cNvPr>
          <p:cNvSpPr>
            <a:spLocks noGrp="1"/>
          </p:cNvSpPr>
          <p:nvPr>
            <p:ph idx="1"/>
          </p:nvPr>
        </p:nvSpPr>
        <p:spPr>
          <a:xfrm>
            <a:off x="1572842" y="1774042"/>
            <a:ext cx="9046315" cy="3594793"/>
          </a:xfrm>
        </p:spPr>
        <p:txBody>
          <a:bodyPr>
            <a:normAutofit fontScale="92500" lnSpcReduction="10000"/>
          </a:bodyPr>
          <a:lstStyle/>
          <a:p>
            <a:pPr marL="457200" indent="-457200">
              <a:buFont typeface="Arial" panose="020B0604020202020204" pitchFamily="34" charset="0"/>
              <a:buChar char="•"/>
            </a:pPr>
            <a:r>
              <a:rPr lang="en-US"/>
              <a:t>Advertise jobs</a:t>
            </a:r>
            <a:endParaRPr lang="hu-HU"/>
          </a:p>
          <a:p>
            <a:pPr marL="457200" indent="-457200">
              <a:buFont typeface="Arial" panose="020B0604020202020204" pitchFamily="34" charset="0"/>
              <a:buChar char="•"/>
            </a:pPr>
            <a:endParaRPr lang="hu-HU"/>
          </a:p>
          <a:p>
            <a:pPr marL="457200" indent="-457200">
              <a:buFont typeface="Arial" panose="020B0604020202020204" pitchFamily="34" charset="0"/>
              <a:buChar char="•"/>
            </a:pPr>
            <a:r>
              <a:rPr lang="en-US"/>
              <a:t>Find candidates</a:t>
            </a:r>
            <a:endParaRPr lang="hu-HU"/>
          </a:p>
          <a:p>
            <a:pPr marL="457200" indent="-457200">
              <a:buFont typeface="Arial" panose="020B0604020202020204" pitchFamily="34" charset="0"/>
              <a:buChar char="•"/>
            </a:pPr>
            <a:endParaRPr lang="hu-HU"/>
          </a:p>
          <a:p>
            <a:pPr marL="457200" indent="-457200">
              <a:buFont typeface="Arial" panose="020B0604020202020204" pitchFamily="34" charset="0"/>
              <a:buChar char="•"/>
            </a:pPr>
            <a:r>
              <a:rPr lang="en-US"/>
              <a:t>Contact jobseekers</a:t>
            </a:r>
            <a:r>
              <a:rPr lang="hu-HU"/>
              <a:t> </a:t>
            </a:r>
          </a:p>
          <a:p>
            <a:pPr marL="457200" indent="-457200">
              <a:buFont typeface="Arial" panose="020B0604020202020204" pitchFamily="34" charset="0"/>
              <a:buChar char="•"/>
            </a:pPr>
            <a:endParaRPr lang="hu-HU"/>
          </a:p>
          <a:p>
            <a:pPr marL="457200" indent="-457200">
              <a:buFont typeface="Arial" panose="020B0604020202020204" pitchFamily="34" charset="0"/>
              <a:buChar char="•"/>
            </a:pPr>
            <a:r>
              <a:rPr lang="en-US"/>
              <a:t>Financial support for moving abroad through</a:t>
            </a:r>
            <a:r>
              <a:rPr lang="hu-HU"/>
              <a:t> EURES</a:t>
            </a:r>
            <a:r>
              <a:rPr lang="en-US"/>
              <a:t> Targeted Mobility Scheme (EC </a:t>
            </a:r>
            <a:r>
              <a:rPr lang="hu-HU"/>
              <a:t>DG EMPL </a:t>
            </a:r>
            <a:r>
              <a:rPr lang="en-US"/>
              <a:t>instrument)</a:t>
            </a:r>
            <a:endParaRPr lang="hu-HU"/>
          </a:p>
          <a:p>
            <a:pPr marL="457200" indent="-457200">
              <a:buFont typeface="Arial" panose="020B0604020202020204" pitchFamily="34" charset="0"/>
              <a:buChar char="•"/>
            </a:pPr>
            <a:endParaRPr lang="hu-HU" sz="2800">
              <a:effectLst/>
            </a:endParaRPr>
          </a:p>
          <a:p>
            <a:pPr marL="457200" indent="-457200">
              <a:buFont typeface="Arial" panose="020B0604020202020204" pitchFamily="34" charset="0"/>
              <a:buChar char="•"/>
            </a:pPr>
            <a:endParaRPr lang="en-GB" sz="2800">
              <a:effectLst/>
            </a:endParaRPr>
          </a:p>
          <a:p>
            <a:pPr marL="457200" indent="-457200">
              <a:buFont typeface="Arial" panose="020B0604020202020204" pitchFamily="34" charset="0"/>
              <a:buChar char="•"/>
            </a:pPr>
            <a:endParaRPr lang="en-US" sz="2800" b="1">
              <a:solidFill>
                <a:srgbClr val="00388C"/>
              </a:solidFill>
              <a:effectLst/>
              <a:latin typeface="Myriad Pro Light"/>
              <a:ea typeface="Calibri" panose="020F0502020204030204" pitchFamily="34" charset="0"/>
              <a:cs typeface="Arial" panose="020B0604020202020204" pitchFamily="34" charset="0"/>
            </a:endParaRPr>
          </a:p>
          <a:p>
            <a:pPr marL="457200" indent="-457200">
              <a:buFont typeface="Arial" panose="020B0604020202020204" pitchFamily="34" charset="0"/>
              <a:buChar char="•"/>
            </a:pPr>
            <a:endParaRPr lang="en-GB"/>
          </a:p>
          <a:p>
            <a:endParaRPr lang="hu-HU"/>
          </a:p>
          <a:p>
            <a:endParaRPr lang="en-US"/>
          </a:p>
          <a:p>
            <a:endParaRPr lang="en-GB"/>
          </a:p>
        </p:txBody>
      </p:sp>
    </p:spTree>
    <p:extLst>
      <p:ext uri="{BB962C8B-B14F-4D97-AF65-F5344CB8AC3E}">
        <p14:creationId xmlns:p14="http://schemas.microsoft.com/office/powerpoint/2010/main" val="912406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B188-5FA8-D90C-2885-3B1527068361}"/>
              </a:ext>
            </a:extLst>
          </p:cNvPr>
          <p:cNvSpPr>
            <a:spLocks noGrp="1"/>
          </p:cNvSpPr>
          <p:nvPr>
            <p:ph type="title"/>
          </p:nvPr>
        </p:nvSpPr>
        <p:spPr>
          <a:xfrm>
            <a:off x="373639" y="194969"/>
            <a:ext cx="8620888" cy="1314316"/>
          </a:xfrm>
        </p:spPr>
        <p:txBody>
          <a:bodyPr/>
          <a:lstStyle/>
          <a:p>
            <a:r>
              <a:rPr lang="en-GB"/>
              <a:t>EURES services in numbers</a:t>
            </a:r>
          </a:p>
        </p:txBody>
      </p:sp>
      <p:sp>
        <p:nvSpPr>
          <p:cNvPr id="3" name="Content Placeholder 2">
            <a:extLst>
              <a:ext uri="{FF2B5EF4-FFF2-40B4-BE49-F238E27FC236}">
                <a16:creationId xmlns:a16="http://schemas.microsoft.com/office/drawing/2014/main" id="{E3B112F3-E409-01AF-D663-97EEEE9EE12A}"/>
              </a:ext>
            </a:extLst>
          </p:cNvPr>
          <p:cNvSpPr>
            <a:spLocks noGrp="1"/>
          </p:cNvSpPr>
          <p:nvPr>
            <p:ph idx="1"/>
          </p:nvPr>
        </p:nvSpPr>
        <p:spPr>
          <a:xfrm>
            <a:off x="1432165" y="1509285"/>
            <a:ext cx="9046315" cy="4126916"/>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GB"/>
              <a:t>Over 1</a:t>
            </a:r>
            <a:r>
              <a:rPr lang="hu-HU"/>
              <a:t> </a:t>
            </a:r>
            <a:r>
              <a:rPr lang="en-GB"/>
              <a:t>000 EURES staff and more than 270 organisations in 31 countries </a:t>
            </a:r>
          </a:p>
          <a:p>
            <a:pPr marL="457200" indent="-457200">
              <a:buFont typeface="Arial" panose="020B0604020202020204" pitchFamily="34" charset="0"/>
              <a:buChar char="•"/>
            </a:pPr>
            <a:endParaRPr lang="hu-HU"/>
          </a:p>
          <a:p>
            <a:pPr marL="457200" indent="-457200">
              <a:buFont typeface="Arial" panose="020B0604020202020204" pitchFamily="34" charset="0"/>
              <a:buChar char="•"/>
            </a:pPr>
            <a:r>
              <a:rPr lang="en-US"/>
              <a:t>3 million jobs posted on the EURES portal</a:t>
            </a:r>
            <a:endParaRPr lang="hu-HU"/>
          </a:p>
          <a:p>
            <a:pPr marL="457200" indent="-457200">
              <a:buFont typeface="Arial" panose="020B0604020202020204" pitchFamily="34" charset="0"/>
              <a:buChar char="•"/>
            </a:pPr>
            <a:endParaRPr lang="hu-HU" sz="2800">
              <a:effectLst/>
            </a:endParaRPr>
          </a:p>
          <a:p>
            <a:pPr marL="457200" indent="-457200">
              <a:buFont typeface="Arial" panose="020B0604020202020204" pitchFamily="34" charset="0"/>
              <a:buChar char="•"/>
            </a:pPr>
            <a:r>
              <a:rPr lang="en-GB" sz="2800">
                <a:effectLst/>
                <a:latin typeface="Calibri"/>
                <a:cs typeface="Calibri"/>
              </a:rPr>
              <a:t>Number of EURES portal visits (unique page views</a:t>
            </a:r>
            <a:r>
              <a:rPr lang="en-GB">
                <a:latin typeface="Calibri"/>
                <a:cs typeface="Calibri"/>
              </a:rPr>
              <a:t>):</a:t>
            </a:r>
            <a:r>
              <a:rPr lang="en-GB" sz="2800">
                <a:effectLst/>
                <a:latin typeface="Calibri"/>
                <a:cs typeface="Calibri"/>
              </a:rPr>
              <a:t> over 25 million</a:t>
            </a:r>
            <a:endParaRPr lang="hu-HU" sz="2800">
              <a:effectLst/>
              <a:latin typeface="Calibri"/>
              <a:cs typeface="Calibri"/>
            </a:endParaRPr>
          </a:p>
          <a:p>
            <a:pPr marL="457200" indent="-457200">
              <a:buFont typeface="Arial" panose="020B0604020202020204" pitchFamily="34" charset="0"/>
              <a:buChar char="•"/>
            </a:pPr>
            <a:endParaRPr lang="hu-HU"/>
          </a:p>
          <a:p>
            <a:pPr marL="457200" indent="-457200">
              <a:buFont typeface="Arial" panose="020B0604020202020204" pitchFamily="34" charset="0"/>
              <a:buChar char="•"/>
            </a:pPr>
            <a:r>
              <a:rPr lang="en-GB">
                <a:latin typeface="Calibri"/>
                <a:cs typeface="Calibri"/>
              </a:rPr>
              <a:t>European (Online) Job Days – about 30 events per year with </a:t>
            </a:r>
            <a:br>
              <a:rPr lang="en-GB">
                <a:latin typeface="Calibri"/>
                <a:cs typeface="Calibri"/>
              </a:rPr>
            </a:br>
            <a:r>
              <a:rPr lang="en-GB">
                <a:latin typeface="Calibri"/>
                <a:cs typeface="Calibri"/>
              </a:rPr>
              <a:t>20 000 jobs and more than 50 000 jobseekers</a:t>
            </a:r>
          </a:p>
          <a:p>
            <a:pPr marL="457200" indent="-457200">
              <a:buFont typeface="Arial" panose="020B0604020202020204" pitchFamily="34" charset="0"/>
              <a:buChar char="•"/>
            </a:pPr>
            <a:endParaRPr lang="hu-HU" sz="2800">
              <a:effectLst/>
            </a:endParaRPr>
          </a:p>
          <a:p>
            <a:pPr marL="457200" indent="-457200">
              <a:buFont typeface="Arial" panose="020B0604020202020204" pitchFamily="34" charset="0"/>
              <a:buChar char="•"/>
            </a:pPr>
            <a:endParaRPr lang="hu-HU"/>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2626136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6837-7861-4EB4-21FE-80BA2997699B}"/>
              </a:ext>
            </a:extLst>
          </p:cNvPr>
          <p:cNvSpPr>
            <a:spLocks noGrp="1"/>
          </p:cNvSpPr>
          <p:nvPr>
            <p:ph type="title"/>
          </p:nvPr>
        </p:nvSpPr>
        <p:spPr>
          <a:xfrm>
            <a:off x="648912" y="241562"/>
            <a:ext cx="9039098" cy="1314316"/>
          </a:xfrm>
        </p:spPr>
        <p:txBody>
          <a:bodyPr/>
          <a:lstStyle/>
          <a:p>
            <a:r>
              <a:rPr lang="en-US"/>
              <a:t>EURES services to employers – some examples</a:t>
            </a:r>
          </a:p>
        </p:txBody>
      </p:sp>
      <p:sp>
        <p:nvSpPr>
          <p:cNvPr id="3" name="Content Placeholder 2">
            <a:extLst>
              <a:ext uri="{FF2B5EF4-FFF2-40B4-BE49-F238E27FC236}">
                <a16:creationId xmlns:a16="http://schemas.microsoft.com/office/drawing/2014/main" id="{C4E43D23-948E-B968-7493-336919B784E6}"/>
              </a:ext>
            </a:extLst>
          </p:cNvPr>
          <p:cNvSpPr>
            <a:spLocks noGrp="1"/>
          </p:cNvSpPr>
          <p:nvPr>
            <p:ph idx="1"/>
          </p:nvPr>
        </p:nvSpPr>
        <p:spPr>
          <a:xfrm>
            <a:off x="2079359" y="1555878"/>
            <a:ext cx="8268752" cy="4363770"/>
          </a:xfrm>
        </p:spPr>
        <p:txBody>
          <a:bodyPr>
            <a:normAutofit/>
          </a:bodyPr>
          <a:lstStyle/>
          <a:p>
            <a:r>
              <a:rPr lang="en-GB" b="1"/>
              <a:t>AT-FR: </a:t>
            </a:r>
            <a:r>
              <a:rPr lang="en-GB"/>
              <a:t>cooperation with tourism schools in France for internship placement in Austria</a:t>
            </a:r>
          </a:p>
          <a:p>
            <a:endParaRPr lang="hu-HU" b="1"/>
          </a:p>
          <a:p>
            <a:r>
              <a:rPr lang="en-GB" b="1"/>
              <a:t>BE Wallonia: </a:t>
            </a:r>
            <a:r>
              <a:rPr lang="en-GB"/>
              <a:t>specific job day for the gaming sector, surplus in Wallonia - shortages in MT, DE, CZ</a:t>
            </a:r>
          </a:p>
          <a:p>
            <a:endParaRPr lang="hu-HU" b="1"/>
          </a:p>
          <a:p>
            <a:r>
              <a:rPr lang="en-GB" b="1"/>
              <a:t>IE: </a:t>
            </a:r>
            <a:r>
              <a:rPr lang="en-GB"/>
              <a:t>EURES Key Account Managers to assist employers</a:t>
            </a:r>
          </a:p>
          <a:p>
            <a:endParaRPr lang="hu-HU" b="1"/>
          </a:p>
          <a:p>
            <a:r>
              <a:rPr lang="en-GB" b="1"/>
              <a:t>EE: </a:t>
            </a:r>
            <a:r>
              <a:rPr lang="en-GB"/>
              <a:t>recruitment projects for ICT companies</a:t>
            </a:r>
          </a:p>
          <a:p>
            <a:endParaRPr lang="hu-HU" b="1"/>
          </a:p>
          <a:p>
            <a:endParaRPr lang="hu-HU"/>
          </a:p>
          <a:p>
            <a:endParaRPr lang="hu-HU"/>
          </a:p>
          <a:p>
            <a:endParaRPr lang="hu-HU"/>
          </a:p>
          <a:p>
            <a:endParaRPr lang="hu-HU"/>
          </a:p>
          <a:p>
            <a:endParaRPr lang="hu-HU"/>
          </a:p>
          <a:p>
            <a:endParaRPr lang="hu-HU"/>
          </a:p>
          <a:p>
            <a:endParaRPr lang="hu-HU"/>
          </a:p>
          <a:p>
            <a:endParaRPr lang="hu-HU"/>
          </a:p>
          <a:p>
            <a:endParaRPr lang="hu-HU"/>
          </a:p>
          <a:p>
            <a:endParaRPr lang="en-GB"/>
          </a:p>
        </p:txBody>
      </p:sp>
    </p:spTree>
    <p:extLst>
      <p:ext uri="{BB962C8B-B14F-4D97-AF65-F5344CB8AC3E}">
        <p14:creationId xmlns:p14="http://schemas.microsoft.com/office/powerpoint/2010/main" val="2557541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C308-6A04-AA54-78AC-60C332C332F9}"/>
              </a:ext>
            </a:extLst>
          </p:cNvPr>
          <p:cNvSpPr>
            <a:spLocks noGrp="1"/>
          </p:cNvSpPr>
          <p:nvPr>
            <p:ph type="title"/>
          </p:nvPr>
        </p:nvSpPr>
        <p:spPr>
          <a:xfrm>
            <a:off x="730393" y="458846"/>
            <a:ext cx="8620888" cy="1314316"/>
          </a:xfrm>
        </p:spPr>
        <p:txBody>
          <a:bodyPr/>
          <a:lstStyle/>
          <a:p>
            <a:r>
              <a:rPr lang="en-US">
                <a:latin typeface="Calibri"/>
                <a:cs typeface="Calibri"/>
              </a:rPr>
              <a:t>European (Online) Job Day – HORECA focus</a:t>
            </a:r>
            <a:endParaRPr lang="en-US"/>
          </a:p>
        </p:txBody>
      </p:sp>
      <p:pic>
        <p:nvPicPr>
          <p:cNvPr id="4" name="Content Placeholder 3">
            <a:extLst>
              <a:ext uri="{FF2B5EF4-FFF2-40B4-BE49-F238E27FC236}">
                <a16:creationId xmlns:a16="http://schemas.microsoft.com/office/drawing/2014/main" id="{C7A3EB56-5CF1-A434-7DD2-2757DFB63AB9}"/>
              </a:ext>
            </a:extLst>
          </p:cNvPr>
          <p:cNvPicPr>
            <a:picLocks noGrp="1" noChangeAspect="1"/>
          </p:cNvPicPr>
          <p:nvPr>
            <p:ph idx="1"/>
          </p:nvPr>
        </p:nvPicPr>
        <p:blipFill>
          <a:blip r:embed="rId2"/>
          <a:stretch>
            <a:fillRect/>
          </a:stretch>
        </p:blipFill>
        <p:spPr>
          <a:xfrm>
            <a:off x="1653766" y="1837854"/>
            <a:ext cx="5239295" cy="3573623"/>
          </a:xfrm>
          <a:prstGeom prst="rect">
            <a:avLst/>
          </a:prstGeom>
        </p:spPr>
      </p:pic>
      <p:sp>
        <p:nvSpPr>
          <p:cNvPr id="5" name="Content Placeholder 3">
            <a:extLst>
              <a:ext uri="{FF2B5EF4-FFF2-40B4-BE49-F238E27FC236}">
                <a16:creationId xmlns:a16="http://schemas.microsoft.com/office/drawing/2014/main" id="{16A9461B-AD82-97F3-C5B9-63C93AE5E027}"/>
              </a:ext>
            </a:extLst>
          </p:cNvPr>
          <p:cNvSpPr txBox="1">
            <a:spLocks/>
          </p:cNvSpPr>
          <p:nvPr/>
        </p:nvSpPr>
        <p:spPr>
          <a:xfrm>
            <a:off x="7242772" y="1773162"/>
            <a:ext cx="3295462" cy="390799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88205F"/>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88205F"/>
                </a:solidFill>
                <a:latin typeface="Calibri" panose="020F0502020204030204" pitchFamily="34" charset="0"/>
                <a:ea typeface="Calibri" panose="020F0502020204030204" pitchFamily="34" charset="0"/>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88205F"/>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u-HU" sz="1600">
              <a:solidFill>
                <a:srgbClr val="252B2E"/>
              </a:solidFill>
              <a:latin typeface="Poppins" panose="00000500000000000000" pitchFamily="2" charset="0"/>
            </a:endParaRPr>
          </a:p>
          <a:p>
            <a:r>
              <a:rPr lang="en-US" sz="2600">
                <a:latin typeface="Calibri"/>
                <a:cs typeface="Calibri"/>
              </a:rPr>
              <a:t>The event is exclusively focused on HORCEA employers based in Croatia, Cyprus, France, Greece, Italy, Malta, Portugal, Slovenia, Spain</a:t>
            </a:r>
            <a:r>
              <a:rPr lang="hu-HU" sz="2600">
                <a:latin typeface="Calibri"/>
                <a:cs typeface="Calibri"/>
              </a:rPr>
              <a:t>.</a:t>
            </a:r>
            <a:endParaRPr lang="en-GB" sz="2600">
              <a:latin typeface="Calibri"/>
              <a:cs typeface="Calibri"/>
            </a:endParaRPr>
          </a:p>
        </p:txBody>
      </p:sp>
    </p:spTree>
    <p:extLst>
      <p:ext uri="{BB962C8B-B14F-4D97-AF65-F5344CB8AC3E}">
        <p14:creationId xmlns:p14="http://schemas.microsoft.com/office/powerpoint/2010/main" val="376779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sz="8000"/>
              <a:t>COFFEE BREAK</a:t>
            </a:r>
            <a:endParaRPr lang="en-SK" sz="8000"/>
          </a:p>
        </p:txBody>
      </p:sp>
    </p:spTree>
    <p:extLst>
      <p:ext uri="{BB962C8B-B14F-4D97-AF65-F5344CB8AC3E}">
        <p14:creationId xmlns:p14="http://schemas.microsoft.com/office/powerpoint/2010/main" val="3431014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a:t>Expected </a:t>
            </a:r>
            <a:r>
              <a:rPr lang="en-US" err="1"/>
              <a:t>labour</a:t>
            </a:r>
            <a:r>
              <a:rPr lang="en-US"/>
              <a:t> shortages in the future and how to support employers to cope</a:t>
            </a:r>
          </a:p>
        </p:txBody>
      </p:sp>
      <p:sp>
        <p:nvSpPr>
          <p:cNvPr id="3" name="TextBox 2">
            <a:extLst>
              <a:ext uri="{FF2B5EF4-FFF2-40B4-BE49-F238E27FC236}">
                <a16:creationId xmlns:a16="http://schemas.microsoft.com/office/drawing/2014/main" id="{3C653261-9851-4B12-AA95-6CC76C3A23ED}"/>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21211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603F2A-CECD-A80C-DEEA-5425C11C5FF7}"/>
              </a:ext>
            </a:extLst>
          </p:cNvPr>
          <p:cNvSpPr>
            <a:spLocks noGrp="1"/>
          </p:cNvSpPr>
          <p:nvPr>
            <p:ph type="title"/>
          </p:nvPr>
        </p:nvSpPr>
        <p:spPr/>
        <p:txBody>
          <a:bodyPr>
            <a:normAutofit/>
          </a:bodyPr>
          <a:lstStyle/>
          <a:p>
            <a:r>
              <a:rPr lang="en-US"/>
              <a:t>Expected </a:t>
            </a:r>
            <a:r>
              <a:rPr lang="en-US" err="1"/>
              <a:t>labour</a:t>
            </a:r>
            <a:r>
              <a:rPr lang="en-US"/>
              <a:t> shortages in the future </a:t>
            </a:r>
            <a:br>
              <a:rPr lang="en-US"/>
            </a:br>
            <a:r>
              <a:rPr lang="en-US"/>
              <a:t>and how to support employers to cope</a:t>
            </a:r>
            <a:endParaRPr lang="en-GB"/>
          </a:p>
        </p:txBody>
      </p:sp>
      <p:sp>
        <p:nvSpPr>
          <p:cNvPr id="5" name="Content Placeholder 8">
            <a:extLst>
              <a:ext uri="{FF2B5EF4-FFF2-40B4-BE49-F238E27FC236}">
                <a16:creationId xmlns:a16="http://schemas.microsoft.com/office/drawing/2014/main" id="{1449590E-678C-927D-1EEC-EFB79B393C34}"/>
              </a:ext>
            </a:extLst>
          </p:cNvPr>
          <p:cNvSpPr txBox="1">
            <a:spLocks/>
          </p:cNvSpPr>
          <p:nvPr/>
        </p:nvSpPr>
        <p:spPr>
          <a:xfrm>
            <a:off x="1540255" y="2596662"/>
            <a:ext cx="4063131" cy="31776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88205F"/>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88205F"/>
                </a:solidFill>
                <a:latin typeface="Calibri" panose="020F0502020204030204" pitchFamily="34" charset="0"/>
                <a:ea typeface="Calibri" panose="020F0502020204030204" pitchFamily="34" charset="0"/>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88205F"/>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solidFill>
                  <a:srgbClr val="25395A"/>
                </a:solidFill>
                <a:latin typeface="Calibri"/>
                <a:ea typeface="Calibri"/>
                <a:cs typeface="Calibri"/>
              </a:rPr>
              <a:t>Michael FREYTAG </a:t>
            </a:r>
            <a:br>
              <a:rPr lang="fr-FR" sz="2400"/>
            </a:br>
            <a:r>
              <a:rPr lang="fr-FR" sz="2400">
                <a:latin typeface="Calibri"/>
                <a:ea typeface="Calibri"/>
                <a:cs typeface="Calibri"/>
              </a:rPr>
              <a:t>Public </a:t>
            </a:r>
            <a:r>
              <a:rPr lang="fr-FR" sz="2400" err="1">
                <a:latin typeface="Calibri"/>
                <a:ea typeface="Calibri"/>
                <a:cs typeface="Calibri"/>
              </a:rPr>
              <a:t>Affairs</a:t>
            </a:r>
            <a:r>
              <a:rPr lang="fr-FR" sz="2400">
                <a:latin typeface="Calibri"/>
                <a:ea typeface="Calibri"/>
                <a:cs typeface="Calibri"/>
              </a:rPr>
              <a:t> Manager, World </a:t>
            </a:r>
            <a:r>
              <a:rPr lang="fr-FR" sz="2400" err="1">
                <a:latin typeface="Calibri"/>
                <a:ea typeface="Calibri"/>
                <a:cs typeface="Calibri"/>
              </a:rPr>
              <a:t>Employment</a:t>
            </a:r>
            <a:r>
              <a:rPr lang="fr-FR" sz="2400">
                <a:latin typeface="Calibri"/>
                <a:ea typeface="Calibri"/>
                <a:cs typeface="Calibri"/>
              </a:rPr>
              <a:t> </a:t>
            </a:r>
            <a:r>
              <a:rPr lang="fr-FR" sz="2400" err="1">
                <a:latin typeface="Calibri"/>
                <a:ea typeface="Calibri"/>
                <a:cs typeface="Calibri"/>
              </a:rPr>
              <a:t>Confederation</a:t>
            </a:r>
            <a:endParaRPr lang="en-US" sz="2400"/>
          </a:p>
          <a:p>
            <a:br>
              <a:rPr lang="fr-FR" sz="2400">
                <a:latin typeface="Calibri"/>
                <a:ea typeface="Calibri"/>
                <a:cs typeface="Calibri"/>
              </a:rPr>
            </a:br>
            <a:r>
              <a:rPr lang="fr-FR" sz="2400">
                <a:solidFill>
                  <a:srgbClr val="25395A"/>
                </a:solidFill>
                <a:latin typeface="Calibri"/>
                <a:ea typeface="Calibri"/>
                <a:cs typeface="Calibri"/>
              </a:rPr>
              <a:t>Arne FRANKE</a:t>
            </a:r>
            <a:br>
              <a:rPr lang="fr-FR" sz="2400">
                <a:latin typeface="Calibri"/>
                <a:ea typeface="Calibri"/>
                <a:cs typeface="Calibri"/>
              </a:rPr>
            </a:br>
            <a:r>
              <a:rPr lang="fr-FR" sz="2400">
                <a:latin typeface="Calibri"/>
                <a:ea typeface="Calibri"/>
                <a:cs typeface="Calibri"/>
              </a:rPr>
              <a:t>Chair of migration and </a:t>
            </a:r>
            <a:r>
              <a:rPr lang="fr-FR" sz="2400" err="1">
                <a:latin typeface="Calibri"/>
                <a:ea typeface="Calibri"/>
                <a:cs typeface="Calibri"/>
              </a:rPr>
              <a:t>mobility</a:t>
            </a:r>
            <a:r>
              <a:rPr lang="fr-FR" sz="2400">
                <a:latin typeface="Calibri"/>
                <a:ea typeface="Calibri"/>
                <a:cs typeface="Calibri"/>
              </a:rPr>
              <a:t> </a:t>
            </a:r>
            <a:r>
              <a:rPr lang="fr-FR" sz="2400" err="1">
                <a:latin typeface="Calibri"/>
                <a:ea typeface="Calibri"/>
                <a:cs typeface="Calibri"/>
              </a:rPr>
              <a:t>working</a:t>
            </a:r>
            <a:r>
              <a:rPr lang="fr-FR" sz="2400">
                <a:latin typeface="Calibri"/>
                <a:ea typeface="Calibri"/>
                <a:cs typeface="Calibri"/>
              </a:rPr>
              <a:t> group, </a:t>
            </a:r>
            <a:r>
              <a:rPr lang="fr-FR" sz="2400" err="1">
                <a:latin typeface="Calibri"/>
                <a:ea typeface="Calibri"/>
                <a:cs typeface="Calibri"/>
              </a:rPr>
              <a:t>BusinessEurope</a:t>
            </a:r>
            <a:endParaRPr lang="fr-FR" sz="2400"/>
          </a:p>
          <a:p>
            <a:endParaRPr lang="en-GB" sz="2400"/>
          </a:p>
        </p:txBody>
      </p:sp>
      <p:sp>
        <p:nvSpPr>
          <p:cNvPr id="7" name="Content Placeholder 8">
            <a:extLst>
              <a:ext uri="{FF2B5EF4-FFF2-40B4-BE49-F238E27FC236}">
                <a16:creationId xmlns:a16="http://schemas.microsoft.com/office/drawing/2014/main" id="{91D381C0-FA6B-6F40-8590-5B6CD3F8C66E}"/>
              </a:ext>
            </a:extLst>
          </p:cNvPr>
          <p:cNvSpPr txBox="1">
            <a:spLocks/>
          </p:cNvSpPr>
          <p:nvPr/>
        </p:nvSpPr>
        <p:spPr>
          <a:xfrm>
            <a:off x="6310584" y="2596661"/>
            <a:ext cx="4063131" cy="31776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88205F"/>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88205F"/>
                </a:solidFill>
                <a:latin typeface="Calibri" panose="020F0502020204030204" pitchFamily="34" charset="0"/>
                <a:ea typeface="Calibri" panose="020F0502020204030204" pitchFamily="34" charset="0"/>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88205F"/>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25395A"/>
                </a:solidFill>
                <a:latin typeface="Calibri"/>
                <a:ea typeface="Calibri"/>
                <a:cs typeface="Calibri"/>
              </a:rPr>
              <a:t>Valentina GUERRA</a:t>
            </a:r>
            <a:r>
              <a:rPr lang="fr-FR" sz="2400">
                <a:solidFill>
                  <a:srgbClr val="25395A"/>
                </a:solidFill>
                <a:latin typeface="Calibri"/>
                <a:ea typeface="Calibri"/>
                <a:cs typeface="Calibri"/>
              </a:rPr>
              <a:t> </a:t>
            </a:r>
            <a:br>
              <a:rPr lang="fr-FR" sz="2400"/>
            </a:br>
            <a:r>
              <a:rPr lang="fr-FR" sz="2400" err="1">
                <a:latin typeface="Calibri"/>
                <a:ea typeface="Calibri"/>
                <a:cs typeface="Calibri"/>
              </a:rPr>
              <a:t>Director</a:t>
            </a:r>
            <a:r>
              <a:rPr lang="fr-FR" sz="2400">
                <a:latin typeface="Calibri"/>
                <a:ea typeface="Calibri"/>
                <a:cs typeface="Calibri"/>
              </a:rPr>
              <a:t>, Social </a:t>
            </a:r>
            <a:r>
              <a:rPr lang="fr-FR" sz="2400" err="1">
                <a:latin typeface="Calibri"/>
                <a:ea typeface="Calibri"/>
                <a:cs typeface="Calibri"/>
              </a:rPr>
              <a:t>Affairs</a:t>
            </a:r>
            <a:r>
              <a:rPr lang="fr-FR" sz="2400">
                <a:latin typeface="Calibri"/>
                <a:ea typeface="Calibri"/>
                <a:cs typeface="Calibri"/>
              </a:rPr>
              <a:t> &amp; Training Policy, </a:t>
            </a:r>
            <a:r>
              <a:rPr lang="fr-FR" sz="2400" err="1">
                <a:latin typeface="Calibri"/>
                <a:ea typeface="Calibri"/>
                <a:cs typeface="Calibri"/>
              </a:rPr>
              <a:t>SMEunited</a:t>
            </a:r>
            <a:endParaRPr lang="en-US" sz="2400" err="1"/>
          </a:p>
          <a:p>
            <a:br>
              <a:rPr lang="fr-FR" sz="2400">
                <a:latin typeface="Calibri"/>
                <a:ea typeface="Calibri"/>
                <a:cs typeface="Calibri"/>
              </a:rPr>
            </a:br>
            <a:r>
              <a:rPr lang="fr-FR" sz="2400">
                <a:solidFill>
                  <a:srgbClr val="25395A"/>
                </a:solidFill>
                <a:latin typeface="Calibri"/>
                <a:ea typeface="Calibri"/>
                <a:cs typeface="Calibri"/>
              </a:rPr>
              <a:t>Irma VIJVERBERG</a:t>
            </a:r>
            <a:br>
              <a:rPr lang="fr-FR" sz="2400">
                <a:latin typeface="Calibri"/>
                <a:ea typeface="Calibri"/>
                <a:cs typeface="Calibri"/>
              </a:rPr>
            </a:br>
            <a:r>
              <a:rPr lang="fr-FR" sz="2400">
                <a:latin typeface="Calibri"/>
                <a:ea typeface="Calibri"/>
                <a:cs typeface="Calibri"/>
              </a:rPr>
              <a:t>Head of EURES NCO, The Netherlands</a:t>
            </a:r>
            <a:endParaRPr lang="fr-FR" sz="2400" err="1"/>
          </a:p>
          <a:p>
            <a:endParaRPr lang="en-GB" sz="2400"/>
          </a:p>
        </p:txBody>
      </p:sp>
    </p:spTree>
    <p:extLst>
      <p:ext uri="{BB962C8B-B14F-4D97-AF65-F5344CB8AC3E}">
        <p14:creationId xmlns:p14="http://schemas.microsoft.com/office/powerpoint/2010/main" val="267441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a:t>Questions &amp; Answers</a:t>
            </a:r>
            <a:endParaRPr lang="en-SK"/>
          </a:p>
        </p:txBody>
      </p:sp>
      <p:sp>
        <p:nvSpPr>
          <p:cNvPr id="3" name="Content Placeholder 2">
            <a:extLst>
              <a:ext uri="{FF2B5EF4-FFF2-40B4-BE49-F238E27FC236}">
                <a16:creationId xmlns:a16="http://schemas.microsoft.com/office/drawing/2014/main" id="{553B89B3-9D6E-820A-8053-1D049AB243A7}"/>
              </a:ext>
            </a:extLst>
          </p:cNvPr>
          <p:cNvSpPr>
            <a:spLocks noGrp="1"/>
          </p:cNvSpPr>
          <p:nvPr>
            <p:ph idx="1"/>
          </p:nvPr>
        </p:nvSpPr>
        <p:spPr>
          <a:xfrm>
            <a:off x="838200" y="4368927"/>
            <a:ext cx="5826369" cy="1014236"/>
          </a:xfrm>
        </p:spPr>
        <p:txBody>
          <a:bodyPr vert="horz" lIns="91440" tIns="45720" rIns="91440" bIns="45720" rtlCol="0" anchor="t">
            <a:normAutofit/>
          </a:bodyPr>
          <a:lstStyle/>
          <a:p>
            <a:r>
              <a:rPr lang="en-US">
                <a:solidFill>
                  <a:srgbClr val="FFFFFF"/>
                </a:solidFill>
                <a:latin typeface="Calibri"/>
                <a:ea typeface="Calibri"/>
                <a:cs typeface="Calibri"/>
              </a:rPr>
              <a:t>Bénédicte </a:t>
            </a:r>
            <a:r>
              <a:rPr lang="en-US" err="1">
                <a:solidFill>
                  <a:srgbClr val="FFFFFF"/>
                </a:solidFill>
                <a:latin typeface="Calibri"/>
                <a:ea typeface="Calibri"/>
                <a:cs typeface="Calibri"/>
              </a:rPr>
              <a:t>Paviot</a:t>
            </a:r>
            <a:br>
              <a:rPr lang="en-US">
                <a:solidFill>
                  <a:srgbClr val="FFFFFF"/>
                </a:solidFill>
                <a:latin typeface="Calibri"/>
                <a:ea typeface="Calibri"/>
                <a:cs typeface="Calibri"/>
              </a:rPr>
            </a:br>
            <a:r>
              <a:rPr lang="en-US" b="0">
                <a:solidFill>
                  <a:srgbClr val="FFFFFF"/>
                </a:solidFill>
                <a:latin typeface="Calibri"/>
                <a:ea typeface="Calibri"/>
                <a:cs typeface="Calibri"/>
              </a:rPr>
              <a:t>Journalist</a:t>
            </a:r>
            <a:endParaRPr lang="en-US" b="0"/>
          </a:p>
        </p:txBody>
      </p:sp>
      <p:sp>
        <p:nvSpPr>
          <p:cNvPr id="4" name="TextBox 3">
            <a:extLst>
              <a:ext uri="{FF2B5EF4-FFF2-40B4-BE49-F238E27FC236}">
                <a16:creationId xmlns:a16="http://schemas.microsoft.com/office/drawing/2014/main" id="{B2717CC2-DCBE-21DC-1082-6E5FF8B3B556}"/>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5507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7F2F-507F-CDAD-689C-B96AE2B790E4}"/>
              </a:ext>
            </a:extLst>
          </p:cNvPr>
          <p:cNvSpPr>
            <a:spLocks noGrp="1"/>
          </p:cNvSpPr>
          <p:nvPr>
            <p:ph type="title"/>
          </p:nvPr>
        </p:nvSpPr>
        <p:spPr/>
        <p:txBody>
          <a:bodyPr/>
          <a:lstStyle/>
          <a:p>
            <a:r>
              <a:rPr lang="en-IE"/>
              <a:t>Mario NAVA</a:t>
            </a:r>
          </a:p>
        </p:txBody>
      </p:sp>
      <p:sp>
        <p:nvSpPr>
          <p:cNvPr id="3" name="Text Placeholder 2">
            <a:extLst>
              <a:ext uri="{FF2B5EF4-FFF2-40B4-BE49-F238E27FC236}">
                <a16:creationId xmlns:a16="http://schemas.microsoft.com/office/drawing/2014/main" id="{FDD89BE1-3800-B568-C1B4-C22703DB07B0}"/>
              </a:ext>
            </a:extLst>
          </p:cNvPr>
          <p:cNvSpPr>
            <a:spLocks noGrp="1"/>
          </p:cNvSpPr>
          <p:nvPr>
            <p:ph type="body" idx="1"/>
          </p:nvPr>
        </p:nvSpPr>
        <p:spPr/>
        <p:txBody>
          <a:bodyPr/>
          <a:lstStyle/>
          <a:p>
            <a:r>
              <a:rPr lang="en-US"/>
              <a:t>Director General DG EMPL, European Commission</a:t>
            </a:r>
            <a:endParaRPr lang="en-IE"/>
          </a:p>
        </p:txBody>
      </p:sp>
    </p:spTree>
    <p:extLst>
      <p:ext uri="{BB962C8B-B14F-4D97-AF65-F5344CB8AC3E}">
        <p14:creationId xmlns:p14="http://schemas.microsoft.com/office/powerpoint/2010/main" val="3283669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2834303"/>
            <a:ext cx="7184812" cy="1146655"/>
          </a:xfrm>
        </p:spPr>
        <p:txBody>
          <a:bodyPr/>
          <a:lstStyle/>
          <a:p>
            <a:r>
              <a:rPr lang="en-SK"/>
              <a:t>Closing</a:t>
            </a:r>
          </a:p>
        </p:txBody>
      </p:sp>
      <p:sp>
        <p:nvSpPr>
          <p:cNvPr id="3" name="Content Placeholder 2">
            <a:extLst>
              <a:ext uri="{FF2B5EF4-FFF2-40B4-BE49-F238E27FC236}">
                <a16:creationId xmlns:a16="http://schemas.microsoft.com/office/drawing/2014/main" id="{553B89B3-9D6E-820A-8053-1D049AB243A7}"/>
              </a:ext>
            </a:extLst>
          </p:cNvPr>
          <p:cNvSpPr>
            <a:spLocks noGrp="1"/>
          </p:cNvSpPr>
          <p:nvPr>
            <p:ph idx="1"/>
          </p:nvPr>
        </p:nvSpPr>
        <p:spPr>
          <a:xfrm>
            <a:off x="838200" y="4368927"/>
            <a:ext cx="5826369" cy="1014236"/>
          </a:xfrm>
        </p:spPr>
        <p:txBody>
          <a:bodyPr/>
          <a:lstStyle/>
          <a:p>
            <a:r>
              <a:rPr lang="en-US"/>
              <a:t>Bénédicte </a:t>
            </a:r>
            <a:r>
              <a:rPr lang="en-US" err="1"/>
              <a:t>Paviot</a:t>
            </a:r>
            <a:endParaRPr lang="en-US"/>
          </a:p>
          <a:p>
            <a:r>
              <a:rPr lang="en-US" b="0"/>
              <a:t>Journalist</a:t>
            </a:r>
            <a:endParaRPr lang="en-SK" b="0"/>
          </a:p>
        </p:txBody>
      </p:sp>
    </p:spTree>
    <p:extLst>
      <p:ext uri="{BB962C8B-B14F-4D97-AF65-F5344CB8AC3E}">
        <p14:creationId xmlns:p14="http://schemas.microsoft.com/office/powerpoint/2010/main" val="1323101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7F2F-507F-CDAD-689C-B96AE2B790E4}"/>
              </a:ext>
            </a:extLst>
          </p:cNvPr>
          <p:cNvSpPr>
            <a:spLocks noGrp="1"/>
          </p:cNvSpPr>
          <p:nvPr>
            <p:ph type="title"/>
          </p:nvPr>
        </p:nvSpPr>
        <p:spPr/>
        <p:txBody>
          <a:bodyPr/>
          <a:lstStyle/>
          <a:p>
            <a:r>
              <a:rPr lang="en-GB"/>
              <a:t>Cosmin BOIANGIU</a:t>
            </a:r>
          </a:p>
        </p:txBody>
      </p:sp>
      <p:sp>
        <p:nvSpPr>
          <p:cNvPr id="3" name="Text Placeholder 2">
            <a:extLst>
              <a:ext uri="{FF2B5EF4-FFF2-40B4-BE49-F238E27FC236}">
                <a16:creationId xmlns:a16="http://schemas.microsoft.com/office/drawing/2014/main" id="{FDD89BE1-3800-B568-C1B4-C22703DB07B0}"/>
              </a:ext>
            </a:extLst>
          </p:cNvPr>
          <p:cNvSpPr>
            <a:spLocks noGrp="1"/>
          </p:cNvSpPr>
          <p:nvPr>
            <p:ph type="body" idx="1"/>
          </p:nvPr>
        </p:nvSpPr>
        <p:spPr/>
        <p:txBody>
          <a:bodyPr/>
          <a:lstStyle/>
          <a:p>
            <a:r>
              <a:rPr lang="en-IE"/>
              <a:t>ELA Executive Director</a:t>
            </a:r>
          </a:p>
        </p:txBody>
      </p:sp>
    </p:spTree>
    <p:extLst>
      <p:ext uri="{BB962C8B-B14F-4D97-AF65-F5344CB8AC3E}">
        <p14:creationId xmlns:p14="http://schemas.microsoft.com/office/powerpoint/2010/main" val="3191026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7F2F-507F-CDAD-689C-B96AE2B790E4}"/>
              </a:ext>
            </a:extLst>
          </p:cNvPr>
          <p:cNvSpPr>
            <a:spLocks noGrp="1"/>
          </p:cNvSpPr>
          <p:nvPr>
            <p:ph type="title"/>
          </p:nvPr>
        </p:nvSpPr>
        <p:spPr/>
        <p:txBody>
          <a:bodyPr/>
          <a:lstStyle/>
          <a:p>
            <a:r>
              <a:rPr lang="en-IE" err="1"/>
              <a:t>Ivailo</a:t>
            </a:r>
            <a:r>
              <a:rPr lang="en-IE"/>
              <a:t> KALFIN</a:t>
            </a:r>
          </a:p>
        </p:txBody>
      </p:sp>
      <p:sp>
        <p:nvSpPr>
          <p:cNvPr id="3" name="Text Placeholder 2">
            <a:extLst>
              <a:ext uri="{FF2B5EF4-FFF2-40B4-BE49-F238E27FC236}">
                <a16:creationId xmlns:a16="http://schemas.microsoft.com/office/drawing/2014/main" id="{FDD89BE1-3800-B568-C1B4-C22703DB07B0}"/>
              </a:ext>
            </a:extLst>
          </p:cNvPr>
          <p:cNvSpPr>
            <a:spLocks noGrp="1"/>
          </p:cNvSpPr>
          <p:nvPr>
            <p:ph type="body" idx="1"/>
          </p:nvPr>
        </p:nvSpPr>
        <p:spPr/>
        <p:txBody>
          <a:bodyPr/>
          <a:lstStyle/>
          <a:p>
            <a:r>
              <a:rPr lang="en-IE" err="1"/>
              <a:t>Eurofound</a:t>
            </a:r>
            <a:r>
              <a:rPr lang="en-IE"/>
              <a:t> Executive Director</a:t>
            </a:r>
          </a:p>
        </p:txBody>
      </p:sp>
    </p:spTree>
    <p:extLst>
      <p:ext uri="{BB962C8B-B14F-4D97-AF65-F5344CB8AC3E}">
        <p14:creationId xmlns:p14="http://schemas.microsoft.com/office/powerpoint/2010/main" val="3832127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sz="8000"/>
              <a:t>LUNCH</a:t>
            </a:r>
            <a:endParaRPr lang="en-SK" sz="8000"/>
          </a:p>
        </p:txBody>
      </p:sp>
    </p:spTree>
    <p:extLst>
      <p:ext uri="{BB962C8B-B14F-4D97-AF65-F5344CB8AC3E}">
        <p14:creationId xmlns:p14="http://schemas.microsoft.com/office/powerpoint/2010/main" val="236948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0D529-C42E-4E81-6C2C-EA45F8F97F80}"/>
              </a:ext>
            </a:extLst>
          </p:cNvPr>
          <p:cNvSpPr>
            <a:spLocks noGrp="1"/>
          </p:cNvSpPr>
          <p:nvPr>
            <p:ph type="title"/>
          </p:nvPr>
        </p:nvSpPr>
        <p:spPr/>
        <p:txBody>
          <a:bodyPr/>
          <a:lstStyle/>
          <a:p>
            <a:r>
              <a:rPr lang="en-GB"/>
              <a:t>Thank you</a:t>
            </a:r>
          </a:p>
        </p:txBody>
      </p:sp>
      <p:sp>
        <p:nvSpPr>
          <p:cNvPr id="5" name="Text Placeholder 4">
            <a:extLst>
              <a:ext uri="{FF2B5EF4-FFF2-40B4-BE49-F238E27FC236}">
                <a16:creationId xmlns:a16="http://schemas.microsoft.com/office/drawing/2014/main" id="{DFCF5B0B-0C1E-87D1-ED4A-B21701AC393C}"/>
              </a:ext>
            </a:extLst>
          </p:cNvPr>
          <p:cNvSpPr>
            <a:spLocks noGrp="1"/>
          </p:cNvSpPr>
          <p:nvPr>
            <p:ph type="body" idx="1"/>
          </p:nvPr>
        </p:nvSpPr>
        <p:spPr/>
        <p:txBody>
          <a:bodyPr/>
          <a:lstStyle/>
          <a:p>
            <a:r>
              <a:rPr lang="en-GB"/>
              <a:t>eurofound.europa.eu</a:t>
            </a:r>
          </a:p>
        </p:txBody>
      </p:sp>
      <p:sp>
        <p:nvSpPr>
          <p:cNvPr id="6" name="Text Placeholder 5">
            <a:extLst>
              <a:ext uri="{FF2B5EF4-FFF2-40B4-BE49-F238E27FC236}">
                <a16:creationId xmlns:a16="http://schemas.microsoft.com/office/drawing/2014/main" id="{F9D7DB4E-CD5E-A74B-5363-673E4B9E0FDD}"/>
              </a:ext>
            </a:extLst>
          </p:cNvPr>
          <p:cNvSpPr>
            <a:spLocks noGrp="1"/>
          </p:cNvSpPr>
          <p:nvPr>
            <p:ph type="body" idx="10"/>
          </p:nvPr>
        </p:nvSpPr>
        <p:spPr/>
        <p:txBody>
          <a:bodyPr/>
          <a:lstStyle/>
          <a:p>
            <a:r>
              <a:rPr lang="en-GB"/>
              <a:t>ela.europa.eu</a:t>
            </a:r>
          </a:p>
        </p:txBody>
      </p:sp>
      <p:sp>
        <p:nvSpPr>
          <p:cNvPr id="7" name="Text Placeholder 6">
            <a:extLst>
              <a:ext uri="{FF2B5EF4-FFF2-40B4-BE49-F238E27FC236}">
                <a16:creationId xmlns:a16="http://schemas.microsoft.com/office/drawing/2014/main" id="{F4A18357-6605-E416-4EAE-8B2B87159A3A}"/>
              </a:ext>
            </a:extLst>
          </p:cNvPr>
          <p:cNvSpPr>
            <a:spLocks noGrp="1"/>
          </p:cNvSpPr>
          <p:nvPr>
            <p:ph type="body" idx="11"/>
          </p:nvPr>
        </p:nvSpPr>
        <p:spPr/>
        <p:txBody>
          <a:bodyPr/>
          <a:lstStyle/>
          <a:p>
            <a:r>
              <a:rPr lang="en-GB"/>
              <a:t>eures.europa.eu</a:t>
            </a:r>
          </a:p>
        </p:txBody>
      </p:sp>
      <p:sp>
        <p:nvSpPr>
          <p:cNvPr id="11" name="Text Placeholder 2">
            <a:extLst>
              <a:ext uri="{FF2B5EF4-FFF2-40B4-BE49-F238E27FC236}">
                <a16:creationId xmlns:a16="http://schemas.microsoft.com/office/drawing/2014/main" id="{FBD969EB-057E-7C19-972F-86A640CF4BE7}"/>
              </a:ext>
            </a:extLst>
          </p:cNvPr>
          <p:cNvSpPr txBox="1">
            <a:spLocks/>
          </p:cNvSpPr>
          <p:nvPr/>
        </p:nvSpPr>
        <p:spPr>
          <a:xfrm>
            <a:off x="6081943" y="1575197"/>
            <a:ext cx="3431959" cy="10564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25395A"/>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GB"/>
          </a:p>
        </p:txBody>
      </p:sp>
    </p:spTree>
    <p:extLst>
      <p:ext uri="{BB962C8B-B14F-4D97-AF65-F5344CB8AC3E}">
        <p14:creationId xmlns:p14="http://schemas.microsoft.com/office/powerpoint/2010/main" val="1063074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F334-C024-6B33-981B-49E834FA8E01}"/>
              </a:ext>
            </a:extLst>
          </p:cNvPr>
          <p:cNvSpPr>
            <a:spLocks noGrp="1"/>
          </p:cNvSpPr>
          <p:nvPr>
            <p:ph type="title"/>
          </p:nvPr>
        </p:nvSpPr>
        <p:spPr>
          <a:xfrm>
            <a:off x="838200" y="1966822"/>
            <a:ext cx="7443158" cy="2863969"/>
          </a:xfrm>
        </p:spPr>
        <p:txBody>
          <a:bodyPr>
            <a:normAutofit/>
          </a:bodyPr>
          <a:lstStyle/>
          <a:p>
            <a:r>
              <a:rPr lang="en-US"/>
              <a:t>Company practices to address </a:t>
            </a:r>
            <a:r>
              <a:rPr lang="en-US" err="1"/>
              <a:t>labour</a:t>
            </a:r>
            <a:r>
              <a:rPr lang="en-US"/>
              <a:t> shortages: Lessons from </a:t>
            </a:r>
            <a:r>
              <a:rPr lang="en-US" err="1"/>
              <a:t>Eurofound</a:t>
            </a:r>
            <a:r>
              <a:rPr lang="en-US"/>
              <a:t> research</a:t>
            </a:r>
            <a:endParaRPr lang="en-SK"/>
          </a:p>
        </p:txBody>
      </p:sp>
      <p:sp>
        <p:nvSpPr>
          <p:cNvPr id="3" name="Content Placeholder 2">
            <a:extLst>
              <a:ext uri="{FF2B5EF4-FFF2-40B4-BE49-F238E27FC236}">
                <a16:creationId xmlns:a16="http://schemas.microsoft.com/office/drawing/2014/main" id="{553B89B3-9D6E-820A-8053-1D049AB243A7}"/>
              </a:ext>
            </a:extLst>
          </p:cNvPr>
          <p:cNvSpPr>
            <a:spLocks noGrp="1"/>
          </p:cNvSpPr>
          <p:nvPr>
            <p:ph idx="1"/>
          </p:nvPr>
        </p:nvSpPr>
        <p:spPr>
          <a:xfrm>
            <a:off x="838200" y="4368927"/>
            <a:ext cx="5826369" cy="1014236"/>
          </a:xfrm>
        </p:spPr>
        <p:txBody>
          <a:bodyPr/>
          <a:lstStyle/>
          <a:p>
            <a:r>
              <a:rPr lang="en-US"/>
              <a:t>Tina Weber</a:t>
            </a:r>
            <a:br>
              <a:rPr lang="en-US"/>
            </a:br>
            <a:r>
              <a:rPr lang="en-US" b="0"/>
              <a:t>Research Manager, </a:t>
            </a:r>
            <a:r>
              <a:rPr lang="en-US" b="0" err="1"/>
              <a:t>Eurofound</a:t>
            </a:r>
            <a:endParaRPr lang="en-SK" b="0"/>
          </a:p>
        </p:txBody>
      </p:sp>
      <p:sp>
        <p:nvSpPr>
          <p:cNvPr id="7" name="TextBox 6">
            <a:extLst>
              <a:ext uri="{FF2B5EF4-FFF2-40B4-BE49-F238E27FC236}">
                <a16:creationId xmlns:a16="http://schemas.microsoft.com/office/drawing/2014/main" id="{5D3D215B-A41B-A68F-2752-2A96E3064CE8}"/>
              </a:ext>
            </a:extLst>
          </p:cNvPr>
          <p:cNvSpPr txBox="1"/>
          <p:nvPr/>
        </p:nvSpPr>
        <p:spPr>
          <a:xfrm>
            <a:off x="581026" y="5611437"/>
            <a:ext cx="5029199" cy="784830"/>
          </a:xfrm>
          <a:prstGeom prst="rect">
            <a:avLst/>
          </a:prstGeom>
          <a:noFill/>
        </p:spPr>
        <p:txBody>
          <a:bodyPr wrap="square">
            <a:spAutoFit/>
          </a:bodyPr>
          <a:lstStyle/>
          <a:p>
            <a:pPr marL="268288">
              <a:spcBef>
                <a:spcPts val="300"/>
              </a:spcBef>
              <a:spcAft>
                <a:spcPts val="300"/>
              </a:spcAft>
            </a:pP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2000" b="1">
                <a:solidFill>
                  <a:srgbClr val="FEFEFE"/>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SE" sz="2000" b="1">
                <a:solidFill>
                  <a:srgbClr val="FEFEFE"/>
                </a:solidFill>
                <a:latin typeface="Calibri" panose="020F0502020204030204" pitchFamily="34" charset="0"/>
                <a:ea typeface="Calibri" panose="020F0502020204030204" pitchFamily="34" charset="0"/>
                <a:cs typeface="Calibri" panose="020F0502020204030204" pitchFamily="34" charset="0"/>
              </a:rPr>
              <a:t>Live webstream</a:t>
            </a:r>
          </a:p>
          <a:p>
            <a:pPr marL="268288">
              <a:spcBef>
                <a:spcPts val="300"/>
              </a:spcBef>
              <a:spcAft>
                <a:spcPts val="300"/>
              </a:spcAft>
            </a:pPr>
            <a:r>
              <a:rPr lang="en-SE" sz="2000">
                <a:solidFill>
                  <a:srgbClr val="FEFEFE"/>
                </a:solidFill>
                <a:latin typeface="Calibri Light" panose="020F0302020204030204" pitchFamily="34" charset="0"/>
                <a:ea typeface="Calibri Light" panose="020F0302020204030204" pitchFamily="34" charset="0"/>
                <a:cs typeface="Calibri Light" panose="020F0302020204030204" pitchFamily="34" charset="0"/>
              </a:rPr>
              <a:t>Join the conversation #LabourShortages</a:t>
            </a:r>
            <a:endParaRPr lang="en-GB" sz="200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1205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B188-5FA8-D90C-2885-3B1527068361}"/>
              </a:ext>
            </a:extLst>
          </p:cNvPr>
          <p:cNvSpPr>
            <a:spLocks noGrp="1"/>
          </p:cNvSpPr>
          <p:nvPr>
            <p:ph type="title"/>
          </p:nvPr>
        </p:nvSpPr>
        <p:spPr>
          <a:xfrm>
            <a:off x="820497" y="396011"/>
            <a:ext cx="8620888" cy="1314316"/>
          </a:xfrm>
        </p:spPr>
        <p:txBody>
          <a:bodyPr/>
          <a:lstStyle/>
          <a:p>
            <a:r>
              <a:rPr lang="hu-HU" err="1">
                <a:latin typeface="Calibri"/>
                <a:cs typeface="Calibri"/>
              </a:rPr>
              <a:t>Scale</a:t>
            </a:r>
            <a:r>
              <a:rPr lang="hu-HU">
                <a:latin typeface="Calibri"/>
                <a:cs typeface="Calibri"/>
              </a:rPr>
              <a:t> of </a:t>
            </a:r>
            <a:r>
              <a:rPr lang="hu-HU" err="1">
                <a:latin typeface="Calibri"/>
                <a:cs typeface="Calibri"/>
              </a:rPr>
              <a:t>shortages</a:t>
            </a:r>
            <a:r>
              <a:rPr lang="hu-HU">
                <a:latin typeface="Calibri"/>
                <a:cs typeface="Calibri"/>
              </a:rPr>
              <a:t> </a:t>
            </a:r>
            <a:r>
              <a:rPr lang="hu-HU" err="1">
                <a:latin typeface="Calibri"/>
                <a:cs typeface="Calibri"/>
              </a:rPr>
              <a:t>faced</a:t>
            </a:r>
            <a:r>
              <a:rPr lang="hu-HU">
                <a:latin typeface="Calibri"/>
                <a:cs typeface="Calibri"/>
              </a:rPr>
              <a:t> </a:t>
            </a:r>
            <a:r>
              <a:rPr lang="hu-HU" err="1">
                <a:latin typeface="Calibri"/>
                <a:cs typeface="Calibri"/>
              </a:rPr>
              <a:t>by</a:t>
            </a:r>
            <a:r>
              <a:rPr lang="hu-HU">
                <a:latin typeface="Calibri"/>
                <a:cs typeface="Calibri"/>
              </a:rPr>
              <a:t> </a:t>
            </a:r>
            <a:r>
              <a:rPr lang="hu-HU" err="1">
                <a:latin typeface="Calibri"/>
                <a:cs typeface="Calibri"/>
              </a:rPr>
              <a:t>employers</a:t>
            </a:r>
            <a:endParaRPr lang="en-US" err="1"/>
          </a:p>
        </p:txBody>
      </p:sp>
      <p:pic>
        <p:nvPicPr>
          <p:cNvPr id="5" name="Content Placeholder 4" descr="A person sitting at a desk with a computer&#10;&#10;Description automatically generated">
            <a:extLst>
              <a:ext uri="{FF2B5EF4-FFF2-40B4-BE49-F238E27FC236}">
                <a16:creationId xmlns:a16="http://schemas.microsoft.com/office/drawing/2014/main" id="{F14B16EC-9E08-E9A2-B223-08A61AAA595B}"/>
              </a:ext>
            </a:extLst>
          </p:cNvPr>
          <p:cNvPicPr>
            <a:picLocks noGrp="1" noChangeAspect="1"/>
          </p:cNvPicPr>
          <p:nvPr>
            <p:ph idx="1"/>
          </p:nvPr>
        </p:nvPicPr>
        <p:blipFill>
          <a:blip r:embed="rId2"/>
          <a:stretch>
            <a:fillRect/>
          </a:stretch>
        </p:blipFill>
        <p:spPr>
          <a:xfrm>
            <a:off x="2746562" y="2270091"/>
            <a:ext cx="5030755" cy="3351803"/>
          </a:xfrm>
        </p:spPr>
      </p:pic>
    </p:spTree>
    <p:extLst>
      <p:ext uri="{BB962C8B-B14F-4D97-AF65-F5344CB8AC3E}">
        <p14:creationId xmlns:p14="http://schemas.microsoft.com/office/powerpoint/2010/main" val="275611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0BE4-C596-C2A9-1DD2-9A180A8A69B8}"/>
              </a:ext>
            </a:extLst>
          </p:cNvPr>
          <p:cNvSpPr>
            <a:spLocks noGrp="1"/>
          </p:cNvSpPr>
          <p:nvPr>
            <p:ph type="title"/>
          </p:nvPr>
        </p:nvSpPr>
        <p:spPr>
          <a:xfrm>
            <a:off x="537468" y="396011"/>
            <a:ext cx="9415544" cy="1314316"/>
          </a:xfrm>
        </p:spPr>
        <p:txBody>
          <a:bodyPr/>
          <a:lstStyle/>
          <a:p>
            <a:r>
              <a:rPr lang="en-US" sz="3200">
                <a:solidFill>
                  <a:srgbClr val="25395A"/>
                </a:solidFill>
                <a:latin typeface="Calibri"/>
                <a:cs typeface="Calibri"/>
              </a:rPr>
              <a:t>Labour as a factor limiting production/service delivery </a:t>
            </a:r>
            <a:r>
              <a:rPr lang="en-US" sz="2000">
                <a:solidFill>
                  <a:srgbClr val="25395A"/>
                </a:solidFill>
                <a:latin typeface="Calibri"/>
                <a:cs typeface="Calibri"/>
              </a:rPr>
              <a:t>(Q1 2024)</a:t>
            </a:r>
            <a:endParaRPr lang="en-US">
              <a:latin typeface="Calibri"/>
              <a:cs typeface="Calibri"/>
            </a:endParaRPr>
          </a:p>
        </p:txBody>
      </p:sp>
      <p:pic>
        <p:nvPicPr>
          <p:cNvPr id="6" name="Content Placeholder 5">
            <a:extLst>
              <a:ext uri="{FF2B5EF4-FFF2-40B4-BE49-F238E27FC236}">
                <a16:creationId xmlns:a16="http://schemas.microsoft.com/office/drawing/2014/main" id="{4616917D-AD98-8621-6576-9F3265881F5C}"/>
              </a:ext>
            </a:extLst>
          </p:cNvPr>
          <p:cNvPicPr>
            <a:picLocks noGrp="1" noChangeAspect="1"/>
          </p:cNvPicPr>
          <p:nvPr>
            <p:ph idx="1"/>
          </p:nvPr>
        </p:nvPicPr>
        <p:blipFill>
          <a:blip r:embed="rId2"/>
          <a:stretch>
            <a:fillRect/>
          </a:stretch>
        </p:blipFill>
        <p:spPr>
          <a:xfrm>
            <a:off x="2649770" y="2357176"/>
            <a:ext cx="6356452" cy="3504203"/>
          </a:xfrm>
        </p:spPr>
      </p:pic>
    </p:spTree>
    <p:extLst>
      <p:ext uri="{BB962C8B-B14F-4D97-AF65-F5344CB8AC3E}">
        <p14:creationId xmlns:p14="http://schemas.microsoft.com/office/powerpoint/2010/main" val="382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C55A-F173-06E2-DDAD-1D8C5228C723}"/>
              </a:ext>
            </a:extLst>
          </p:cNvPr>
          <p:cNvSpPr>
            <a:spLocks noGrp="1"/>
          </p:cNvSpPr>
          <p:nvPr>
            <p:ph type="title"/>
          </p:nvPr>
        </p:nvSpPr>
        <p:spPr>
          <a:xfrm>
            <a:off x="526582" y="396011"/>
            <a:ext cx="9894516" cy="1314316"/>
          </a:xfrm>
        </p:spPr>
        <p:txBody>
          <a:bodyPr/>
          <a:lstStyle/>
          <a:p>
            <a:r>
              <a:rPr lang="en-US" sz="3200">
                <a:solidFill>
                  <a:srgbClr val="25395A"/>
                </a:solidFill>
                <a:latin typeface="Calibri"/>
                <a:cs typeface="Calibri"/>
              </a:rPr>
              <a:t>Challenge of find employees with the right skills </a:t>
            </a:r>
            <a:r>
              <a:rPr lang="en-US" sz="2400">
                <a:solidFill>
                  <a:srgbClr val="25395A"/>
                </a:solidFill>
                <a:latin typeface="Calibri"/>
                <a:cs typeface="Calibri"/>
              </a:rPr>
              <a:t>(ECS, 2019)</a:t>
            </a:r>
            <a:endParaRPr lang="en-US"/>
          </a:p>
        </p:txBody>
      </p:sp>
      <p:pic>
        <p:nvPicPr>
          <p:cNvPr id="7" name="Content Placeholder 6">
            <a:extLst>
              <a:ext uri="{FF2B5EF4-FFF2-40B4-BE49-F238E27FC236}">
                <a16:creationId xmlns:a16="http://schemas.microsoft.com/office/drawing/2014/main" id="{1DCBF1CC-2495-5950-5FF1-CD1E111C6746}"/>
              </a:ext>
            </a:extLst>
          </p:cNvPr>
          <p:cNvPicPr>
            <a:picLocks noGrp="1" noChangeAspect="1"/>
          </p:cNvPicPr>
          <p:nvPr>
            <p:ph idx="1"/>
          </p:nvPr>
        </p:nvPicPr>
        <p:blipFill>
          <a:blip r:embed="rId2"/>
          <a:stretch>
            <a:fillRect/>
          </a:stretch>
        </p:blipFill>
        <p:spPr>
          <a:xfrm>
            <a:off x="1733365" y="2000190"/>
            <a:ext cx="8722663" cy="3194919"/>
          </a:xfrm>
        </p:spPr>
      </p:pic>
    </p:spTree>
    <p:extLst>
      <p:ext uri="{BB962C8B-B14F-4D97-AF65-F5344CB8AC3E}">
        <p14:creationId xmlns:p14="http://schemas.microsoft.com/office/powerpoint/2010/main" val="647661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4FAD6C28EA7049A7323D46FB53066A" ma:contentTypeVersion="20" ma:contentTypeDescription="Create a new document." ma:contentTypeScope="" ma:versionID="0ea48ba5351e73aca2bae0a8de5cb9a7">
  <xsd:schema xmlns:xsd="http://www.w3.org/2001/XMLSchema" xmlns:xs="http://www.w3.org/2001/XMLSchema" xmlns:p="http://schemas.microsoft.com/office/2006/metadata/properties" xmlns:ns2="76a4311c-36e5-4bdf-8035-546955da2d0d" xmlns:ns3="b3df69f0-6fe2-4e81-b246-f13eeb5ac435" targetNamespace="http://schemas.microsoft.com/office/2006/metadata/properties" ma:root="true" ma:fieldsID="2c6e063c51791b174a5d8e385181161d" ns2:_="" ns3:_="">
    <xsd:import namespace="76a4311c-36e5-4bdf-8035-546955da2d0d"/>
    <xsd:import namespace="b3df69f0-6fe2-4e81-b246-f13eeb5ac4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test" minOccurs="0"/>
                <xsd:element ref="ns2:MediaServiceObjectDetectorVersions" minOccurs="0"/>
                <xsd:element ref="ns2:SuitableforChatbo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4311c-36e5-4bdf-8035-546955da2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02265c-6447-4a5d-9cd5-5f595928d79a" ma:termSetId="09814cd3-568e-fe90-9814-8d621ff8fb84" ma:anchorId="fba54fb3-c3e1-fe81-a776-ca4b69148c4d" ma:open="true" ma:isKeyword="false">
      <xsd:complexType>
        <xsd:sequence>
          <xsd:element ref="pc:Terms" minOccurs="0" maxOccurs="1"/>
        </xsd:sequence>
      </xsd:complexType>
    </xsd:element>
    <xsd:element name="test" ma:index="24" nillable="true" ma:displayName="test" ma:format="Thumbnail" ma:internalName="test">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SuitableforChatbot" ma:index="26" nillable="true" ma:displayName="Suitable for Chatbot" ma:default="0" ma:description="Mark &quot;Yes&quot; those documents / folders that are suitable for ingesting by Chatbot" ma:format="Dropdown" ma:internalName="SuitableforChatbot">
      <xsd:simpleType>
        <xsd:restriction base="dms:Boolea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df69f0-6fe2-4e81-b246-f13eeb5ac4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da933b-033e-4357-8ec5-30399d05c04b}" ma:internalName="TaxCatchAll" ma:showField="CatchAllData" ma:web="b3df69f0-6fe2-4e81-b246-f13eeb5ac4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3df69f0-6fe2-4e81-b246-f13eeb5ac435" xsi:nil="true"/>
    <lcf76f155ced4ddcb4097134ff3c332f xmlns="76a4311c-36e5-4bdf-8035-546955da2d0d">
      <Terms xmlns="http://schemas.microsoft.com/office/infopath/2007/PartnerControls"/>
    </lcf76f155ced4ddcb4097134ff3c332f>
    <test xmlns="76a4311c-36e5-4bdf-8035-546955da2d0d" xsi:nil="true"/>
    <SuitableforChatbot xmlns="76a4311c-36e5-4bdf-8035-546955da2d0d">false</SuitableforChatbo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F27AF5-D802-45FF-830D-815154A7165F}">
  <ds:schemaRefs>
    <ds:schemaRef ds:uri="76a4311c-36e5-4bdf-8035-546955da2d0d"/>
    <ds:schemaRef ds:uri="b3df69f0-6fe2-4e81-b246-f13eeb5ac4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031E53-89E9-4F4A-936C-1CAA4A3A2B56}">
  <ds:schemaRefs>
    <ds:schemaRef ds:uri="http://purl.org/dc/dcmitype/"/>
    <ds:schemaRef ds:uri="http://schemas.microsoft.com/office/2006/metadata/properties"/>
    <ds:schemaRef ds:uri="b3df69f0-6fe2-4e81-b246-f13eeb5ac435"/>
    <ds:schemaRef ds:uri="76a4311c-36e5-4bdf-8035-546955da2d0d"/>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1B8B209-1134-4616-A2C0-CE805363E0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1357</Words>
  <Application>Microsoft Office PowerPoint</Application>
  <PresentationFormat>Widescreen</PresentationFormat>
  <Paragraphs>211</Paragraphs>
  <Slides>54</Slides>
  <Notes>3</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PowerPoint Presentation</vt:lpstr>
      <vt:lpstr>Welcome and introduction </vt:lpstr>
      <vt:lpstr>Cosmin BOIANGIU</vt:lpstr>
      <vt:lpstr>Ivailo KALFIN</vt:lpstr>
      <vt:lpstr>Mario NAVA</vt:lpstr>
      <vt:lpstr>Company practices to address labour shortages: Lessons from Eurofound research</vt:lpstr>
      <vt:lpstr>Scale of shortages faced by employers</vt:lpstr>
      <vt:lpstr>Labour as a factor limiting production/service delivery (Q1 2024)</vt:lpstr>
      <vt:lpstr>Challenge of find employees with the right skills (ECS, 2019)</vt:lpstr>
      <vt:lpstr>Measures taken by employers to address shortages</vt:lpstr>
      <vt:lpstr>Measures taken by SMEs when faced with skill shortages (Eurobarometer 529, 2023)</vt:lpstr>
      <vt:lpstr>Improve the match between supply and demand</vt:lpstr>
      <vt:lpstr>Enhanced recruitment strategies</vt:lpstr>
      <vt:lpstr>Increase attractiveness of work and workplaces</vt:lpstr>
      <vt:lpstr>Target underrepresented groups</vt:lpstr>
      <vt:lpstr>PowerPoint Presentation</vt:lpstr>
      <vt:lpstr>Successful practices to address  labour shortages: company cases</vt:lpstr>
      <vt:lpstr>Successful practices to address labour shortages: company cases presentation </vt:lpstr>
      <vt:lpstr>Hospital Na Františku, Prague, Czech Republic</vt:lpstr>
      <vt:lpstr>Hospital Na Františku, Prague, Czech Republic</vt:lpstr>
      <vt:lpstr>Hospital Na Františku, Prague, Czech Republic </vt:lpstr>
      <vt:lpstr>Hospital Na Františku, Prague, Czech Republic  Employer</vt:lpstr>
      <vt:lpstr>Hospital Na Františku, Prague, Czech Republic  Employer</vt:lpstr>
      <vt:lpstr>Hospital Na Františku, Prague, Czech Republic  Employer</vt:lpstr>
      <vt:lpstr>Hospital Na Františku, Prague, Czech Republic  Employer</vt:lpstr>
      <vt:lpstr>Hospital Na Františku, Prague, Czech Republic  Employer</vt:lpstr>
      <vt:lpstr>Hospital Na Františku, Prague, Czech Republic  Employer</vt:lpstr>
      <vt:lpstr>Hospital Na Františku, Prague, Czech Republic  Employer</vt:lpstr>
      <vt:lpstr>Hospital Na Františku, Prague, Czech Republic  Employer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EURES can help  employers to find workers</vt:lpstr>
      <vt:lpstr>The EURES story is …</vt:lpstr>
      <vt:lpstr>EURES works in close cooperation with employers</vt:lpstr>
      <vt:lpstr>EURES services in numbers</vt:lpstr>
      <vt:lpstr>EURES services to employers – some examples</vt:lpstr>
      <vt:lpstr>European (Online) Job Day – HORECA focus</vt:lpstr>
      <vt:lpstr>COFFEE BREAK</vt:lpstr>
      <vt:lpstr>Expected labour shortages in the future and how to support employers to cope</vt:lpstr>
      <vt:lpstr>Expected labour shortages in the future  and how to support employers to cope</vt:lpstr>
      <vt:lpstr>Questions &amp; Answers</vt:lpstr>
      <vt:lpstr>Closing</vt:lpstr>
      <vt:lpstr>Cosmin BOIANGIU</vt:lpstr>
      <vt:lpstr>Ivailo KALFIN</vt:lpstr>
      <vt:lpstr>LUNCH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Francisco Montoro Martinez</dc:creator>
  <cp:lastModifiedBy>Jussi VAHAPESOLA</cp:lastModifiedBy>
  <cp:revision>2</cp:revision>
  <dcterms:created xsi:type="dcterms:W3CDTF">2024-09-18T19:09:14Z</dcterms:created>
  <dcterms:modified xsi:type="dcterms:W3CDTF">2024-11-06T15:48:34Z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0x010100384FAD6C28EA7049A7323D46FB53066A</vt:lpwstr>
  </property>
  <property fmtid="{D5CDD505-2E9C-101B-9397-08002B2CF9AE}" pid="3" name="MSIP_Label_97faf9b3-8544-4673-a81e-7c09d1b6a98f_ActionId">
    <vt:lpwstr>1fc12642-708c-4d2a-a430-0ab27c4be281</vt:lpwstr>
  </property>
  <property fmtid="{D5CDD505-2E9C-101B-9397-08002B2CF9AE}" pid="4" name="MSIP_Label_97faf9b3-8544-4673-a81e-7c09d1b6a98f_Name">
    <vt:lpwstr>SNC \ SENSITIVE NON-CLASSIFIED</vt:lpwstr>
  </property>
  <property fmtid="{D5CDD505-2E9C-101B-9397-08002B2CF9AE}" pid="5" name="MSIP_Label_97faf9b3-8544-4673-a81e-7c09d1b6a98f_SetDate">
    <vt:lpwstr>2024-11-06T14:31:17Z</vt:lpwstr>
  </property>
  <property fmtid="{D5CDD505-2E9C-101B-9397-08002B2CF9AE}" pid="6" name="MSIP_Label_97faf9b3-8544-4673-a81e-7c09d1b6a98f_SiteId">
    <vt:lpwstr>ba8252eb-da41-4a26-8f37-3320ef9a2285</vt:lpwstr>
  </property>
  <property fmtid="{D5CDD505-2E9C-101B-9397-08002B2CF9AE}" pid="7" name="MSIP_Label_97faf9b3-8544-4673-a81e-7c09d1b6a98f_Enabled">
    <vt:lpwstr>True</vt:lpwstr>
  </property>
  <property fmtid="{D5CDD505-2E9C-101B-9397-08002B2CF9AE}" pid="8" name="MediaServiceImageTags">
    <vt:lpwstr/>
  </property>
  <property fmtid="{D5CDD505-2E9C-101B-9397-08002B2CF9AE}" pid="9" name="MSIP_Label_97faf9b3-8544-4673-a81e-7c09d1b6a98f_Removed">
    <vt:lpwstr>False</vt:lpwstr>
  </property>
  <property fmtid="{D5CDD505-2E9C-101B-9397-08002B2CF9AE}" pid="10" name="MSIP_Label_97faf9b3-8544-4673-a81e-7c09d1b6a98f_Parent">
    <vt:lpwstr>765fe110-df17-4f84-aba8-715113595357</vt:lpwstr>
  </property>
  <property fmtid="{D5CDD505-2E9C-101B-9397-08002B2CF9AE}" pid="11" name="MSIP_Label_97faf9b3-8544-4673-a81e-7c09d1b6a98f_Extended_MSFT_Method">
    <vt:lpwstr>Standard</vt:lpwstr>
  </property>
  <property fmtid="{D5CDD505-2E9C-101B-9397-08002B2CF9AE}" pid="12" name="MSIP_Label_765fe110-df17-4f84-aba8-715113595357_Enabled">
    <vt:lpwstr>True</vt:lpwstr>
  </property>
  <property fmtid="{D5CDD505-2E9C-101B-9397-08002B2CF9AE}" pid="13" name="MSIP_Label_765fe110-df17-4f84-aba8-715113595357_SiteId">
    <vt:lpwstr>ba8252eb-da41-4a26-8f37-3320ef9a2285</vt:lpwstr>
  </property>
  <property fmtid="{D5CDD505-2E9C-101B-9397-08002B2CF9AE}" pid="14" name="MSIP_Label_765fe110-df17-4f84-aba8-715113595357_SetDate">
    <vt:lpwstr>2024-11-06T14:31:17Z</vt:lpwstr>
  </property>
  <property fmtid="{D5CDD505-2E9C-101B-9397-08002B2CF9AE}" pid="15" name="MSIP_Label_765fe110-df17-4f84-aba8-715113595357_Name">
    <vt:lpwstr>SNC</vt:lpwstr>
  </property>
  <property fmtid="{D5CDD505-2E9C-101B-9397-08002B2CF9AE}" pid="16" name="MSIP_Label_765fe110-df17-4f84-aba8-715113595357_ActionId">
    <vt:lpwstr>3c1f6fe7-1887-4e96-bdda-79c7a9a4cca7</vt:lpwstr>
  </property>
  <property fmtid="{D5CDD505-2E9C-101B-9397-08002B2CF9AE}" pid="17" name="MSIP_Label_765fe110-df17-4f84-aba8-715113595357_Extended_MSFT_Method">
    <vt:lpwstr>Standard</vt:lpwstr>
  </property>
  <property fmtid="{D5CDD505-2E9C-101B-9397-08002B2CF9AE}" pid="18" name="Sensitivity">
    <vt:lpwstr>SNC \ SENSITIVE NON-CLASSIFIED SNC</vt:lpwstr>
  </property>
</Properties>
</file>